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86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367" r:id="rId19"/>
    <p:sldId id="368" r:id="rId20"/>
    <p:sldId id="369" r:id="rId21"/>
    <p:sldId id="340" r:id="rId22"/>
    <p:sldId id="366" r:id="rId23"/>
    <p:sldId id="370" r:id="rId24"/>
    <p:sldId id="346" r:id="rId25"/>
    <p:sldId id="347" r:id="rId26"/>
    <p:sldId id="348" r:id="rId27"/>
    <p:sldId id="274" r:id="rId28"/>
    <p:sldId id="371" r:id="rId29"/>
    <p:sldId id="276" r:id="rId30"/>
    <p:sldId id="278" r:id="rId31"/>
    <p:sldId id="279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3" r:id="rId43"/>
    <p:sldId id="325" r:id="rId44"/>
    <p:sldId id="323" r:id="rId45"/>
    <p:sldId id="324" r:id="rId46"/>
    <p:sldId id="315" r:id="rId47"/>
    <p:sldId id="316" r:id="rId48"/>
    <p:sldId id="318" r:id="rId49"/>
    <p:sldId id="319" r:id="rId50"/>
    <p:sldId id="320" r:id="rId51"/>
    <p:sldId id="321" r:id="rId52"/>
    <p:sldId id="322" r:id="rId53"/>
    <p:sldId id="372" r:id="rId54"/>
    <p:sldId id="373" r:id="rId55"/>
    <p:sldId id="374" r:id="rId56"/>
    <p:sldId id="326" r:id="rId57"/>
    <p:sldId id="327" r:id="rId58"/>
    <p:sldId id="328" r:id="rId59"/>
    <p:sldId id="329" r:id="rId60"/>
    <p:sldId id="330" r:id="rId61"/>
    <p:sldId id="375" r:id="rId62"/>
    <p:sldId id="376" r:id="rId63"/>
    <p:sldId id="377" r:id="rId64"/>
    <p:sldId id="378" r:id="rId65"/>
    <p:sldId id="257" r:id="rId66"/>
    <p:sldId id="334" r:id="rId67"/>
    <p:sldId id="379" r:id="rId68"/>
    <p:sldId id="260" r:id="rId69"/>
    <p:sldId id="335" r:id="rId70"/>
    <p:sldId id="380" r:id="rId71"/>
    <p:sldId id="381" r:id="rId72"/>
    <p:sldId id="336" r:id="rId73"/>
    <p:sldId id="337" r:id="rId74"/>
    <p:sldId id="338" r:id="rId75"/>
    <p:sldId id="382" r:id="rId76"/>
    <p:sldId id="383" r:id="rId77"/>
    <p:sldId id="384" r:id="rId78"/>
    <p:sldId id="295" r:id="rId79"/>
    <p:sldId id="296" r:id="rId80"/>
    <p:sldId id="297" r:id="rId81"/>
    <p:sldId id="298" r:id="rId82"/>
    <p:sldId id="299" r:id="rId83"/>
    <p:sldId id="300" r:id="rId84"/>
    <p:sldId id="301" r:id="rId8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6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1460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tableStyles" Target="tableStyle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14T17:56:05.39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24575,'0'0'-8191</inkml:trace>
</inkml:ink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F76F0E-0C4B-400E-A004-C68B24F0A155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6F7B9-8581-4080-A7DB-0DCD9F0A8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99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6F7B9-8581-4080-A7DB-0DCD9F0A83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251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65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17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85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151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20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919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10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907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065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975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5CD1FB-093F-47E6-9D39-755B4189C2D3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F4072A-FC51-477F-9075-3A355B43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318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GIT ADMIN\Downloads\ngit logo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1087" y="-167055"/>
            <a:ext cx="1744542" cy="1233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Triangle 3"/>
          <p:cNvSpPr/>
          <p:nvPr userDrawn="1"/>
        </p:nvSpPr>
        <p:spPr>
          <a:xfrm rot="10800000">
            <a:off x="8577621" y="-1"/>
            <a:ext cx="566377" cy="2057400"/>
          </a:xfrm>
          <a:prstGeom prst="rtTriangle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 userDrawn="1"/>
        </p:nvSpPr>
        <p:spPr>
          <a:xfrm>
            <a:off x="0" y="4800600"/>
            <a:ext cx="566377" cy="2057400"/>
          </a:xfrm>
          <a:prstGeom prst="rtTriangle">
            <a:avLst/>
          </a:prstGeom>
          <a:solidFill>
            <a:srgbClr val="006666"/>
          </a:soli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7" name="Picture 3" descr="C:\Users\NGIT ADMIN\Downloads\kmec _ logo.pn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-315515"/>
            <a:ext cx="2058432" cy="145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4709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500" y="914400"/>
            <a:ext cx="7772400" cy="1470025"/>
          </a:xfrm>
        </p:spPr>
        <p:txBody>
          <a:bodyPr/>
          <a:lstStyle/>
          <a:p>
            <a:r>
              <a:rPr lang="en-US" sz="2800" b="1" dirty="0">
                <a:solidFill>
                  <a:srgbClr val="006600"/>
                </a:solidFill>
              </a:rPr>
              <a:t>NEIL GOGTE INSTITUTE OF TECHNOLOGY</a:t>
            </a:r>
            <a:br>
              <a:rPr lang="en-US" sz="2800" b="1" dirty="0">
                <a:solidFill>
                  <a:srgbClr val="006600"/>
                </a:solidFill>
              </a:rPr>
            </a:br>
            <a:r>
              <a:rPr lang="en-US" sz="2800" b="1" dirty="0">
                <a:solidFill>
                  <a:srgbClr val="006600"/>
                </a:solidFill>
              </a:rPr>
              <a:t>&amp;</a:t>
            </a:r>
            <a:br>
              <a:rPr lang="en-US" sz="2800" b="1" dirty="0">
                <a:solidFill>
                  <a:srgbClr val="006600"/>
                </a:solidFill>
              </a:rPr>
            </a:br>
            <a:r>
              <a:rPr lang="en-US" sz="2800" b="1" dirty="0">
                <a:solidFill>
                  <a:srgbClr val="006600"/>
                </a:solidFill>
              </a:rPr>
              <a:t>KESHAV MEMORIAL ENGINEERING COLLEGE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2644776"/>
            <a:ext cx="6019800" cy="1828800"/>
          </a:xfrm>
        </p:spPr>
        <p:txBody>
          <a:bodyPr/>
          <a:lstStyle/>
          <a:p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DATA MINING</a:t>
            </a: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(PE625CS)</a:t>
            </a: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&amp;</a:t>
            </a: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(PE622CSM)</a:t>
            </a:r>
          </a:p>
          <a:p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Dr. P.MANASA</a:t>
            </a: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Professor, CSE.  </a:t>
            </a: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NGIT</a:t>
            </a:r>
          </a:p>
        </p:txBody>
      </p:sp>
    </p:spTree>
    <p:extLst>
      <p:ext uri="{BB962C8B-B14F-4D97-AF65-F5344CB8AC3E}">
        <p14:creationId xmlns:p14="http://schemas.microsoft.com/office/powerpoint/2010/main" val="158363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1000" y="1219200"/>
            <a:ext cx="8155744" cy="491753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7207" y="1029891"/>
            <a:ext cx="8129587" cy="466724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0765" y="1131094"/>
            <a:ext cx="8322468" cy="457676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0778" y="1295400"/>
            <a:ext cx="8122443" cy="461486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7915" y="1026061"/>
            <a:ext cx="8208168" cy="47032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8090" y="962757"/>
            <a:ext cx="8081888" cy="476414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5990" y="914400"/>
            <a:ext cx="8252019" cy="464233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3419" y="1227618"/>
            <a:ext cx="7767638" cy="3192380"/>
          </a:xfrm>
          <a:prstGeom prst="rect">
            <a:avLst/>
          </a:prstGeom>
        </p:spPr>
        <p:txBody>
          <a:bodyPr vert="horz" wrap="square" lIns="0" tIns="80486" rIns="0" bIns="0" rtlCol="0">
            <a:spAutoFit/>
          </a:bodyPr>
          <a:lstStyle/>
          <a:p>
            <a:pPr marL="9525" marR="5239" indent="45720" algn="just">
              <a:lnSpc>
                <a:spcPts val="2303"/>
              </a:lnSpc>
              <a:spcBef>
                <a:spcPts val="634"/>
              </a:spcBef>
              <a:buSzPct val="96875"/>
              <a:buFont typeface="Arial MT"/>
              <a:buChar char="•"/>
              <a:tabLst>
                <a:tab pos="162878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general,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rule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mining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viewed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two-step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process: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9"/>
              </a:spcBef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525" marR="4763" indent="45720" algn="just">
              <a:lnSpc>
                <a:spcPts val="2303"/>
              </a:lnSpc>
              <a:buSzPct val="96875"/>
              <a:buFont typeface="Arial"/>
              <a:buChar char="•"/>
              <a:tabLst>
                <a:tab pos="162878" algn="l"/>
              </a:tabLst>
            </a:pPr>
            <a:r>
              <a:rPr sz="2000" b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Find all frequent itemsets: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definition,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these </a:t>
            </a:r>
            <a:r>
              <a:rPr sz="2000" spc="-51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itemsets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will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least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frequently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52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predetermined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minimum support</a:t>
            </a:r>
            <a:r>
              <a:rPr sz="20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count,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i="1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sz="2000" i="1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62401" indent="-108109" algn="just">
              <a:lnSpc>
                <a:spcPts val="2040"/>
              </a:lnSpc>
              <a:buSzPct val="96875"/>
              <a:buFont typeface="Arial MT"/>
              <a:buChar char="•"/>
              <a:tabLst>
                <a:tab pos="162878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Apirori</a:t>
            </a:r>
            <a:r>
              <a:rPr sz="2000" spc="-3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2401" indent="-108109">
              <a:lnSpc>
                <a:spcPts val="2591"/>
              </a:lnSpc>
              <a:buSzPct val="96875"/>
              <a:buFont typeface="Arial MT"/>
              <a:buChar char="•"/>
              <a:tabLst>
                <a:tab pos="162878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FP-Growth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525" marR="3810" indent="45720" algn="just">
              <a:lnSpc>
                <a:spcPct val="80000"/>
              </a:lnSpc>
              <a:spcBef>
                <a:spcPts val="2303"/>
              </a:spcBef>
              <a:buSzPct val="96875"/>
              <a:buFont typeface="Arial"/>
              <a:buChar char="•"/>
              <a:tabLst>
                <a:tab pos="162878" algn="l"/>
              </a:tabLst>
            </a:pPr>
            <a:r>
              <a:rPr sz="2000" b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Generate </a:t>
            </a:r>
            <a:r>
              <a:rPr sz="2000" b="1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</a:t>
            </a:r>
            <a:r>
              <a:rPr sz="2000" b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 rules from the frequent </a:t>
            </a:r>
            <a:r>
              <a:rPr sz="2000" b="1" spc="-51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itemsets: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definition, these rules must satisfy minimum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r>
              <a:rPr sz="20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minimum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09291" y="4724400"/>
            <a:ext cx="3753309" cy="106679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F1E524F-3661-6B57-AFE9-71E7A68BC1B3}"/>
              </a:ext>
            </a:extLst>
          </p:cNvPr>
          <p:cNvSpPr txBox="1">
            <a:spLocks/>
          </p:cNvSpPr>
          <p:nvPr/>
        </p:nvSpPr>
        <p:spPr>
          <a:xfrm>
            <a:off x="973667" y="1236133"/>
            <a:ext cx="7103533" cy="4675089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misleading “strong” association rule.</a:t>
            </a:r>
          </a:p>
          <a:p>
            <a:pPr marL="0" indent="0" algn="just">
              <a:buNone/>
            </a:pPr>
            <a:endParaRPr lang="en-US" sz="2000" b="1" dirty="0"/>
          </a:p>
          <a:p>
            <a:pPr algn="just"/>
            <a:r>
              <a:rPr lang="en-US" sz="2000" dirty="0"/>
              <a:t>Suppose we are interested in analyzing transactions at </a:t>
            </a:r>
            <a:r>
              <a:rPr lang="en-US" sz="2000" dirty="0" err="1"/>
              <a:t>AllElectronics</a:t>
            </a:r>
            <a:r>
              <a:rPr lang="en-US" sz="2000" dirty="0"/>
              <a:t> with respect to the purchase of computer games and videos.</a:t>
            </a:r>
          </a:p>
          <a:p>
            <a:pPr algn="just"/>
            <a:r>
              <a:rPr lang="en-US" sz="2000" dirty="0"/>
              <a:t>Let game refer to the transactions containing computer games, and video refer to those containing videos. </a:t>
            </a:r>
          </a:p>
          <a:p>
            <a:pPr algn="just"/>
            <a:r>
              <a:rPr lang="en-US" sz="2000" dirty="0"/>
              <a:t>Of the 10,000 transactions analyzed, the data show that 6000 of the customer transactions included computer games, while 7500 included videos, and 4000 included both computer games and videos. </a:t>
            </a:r>
          </a:p>
          <a:p>
            <a:pPr algn="just"/>
            <a:r>
              <a:rPr lang="en-US" sz="2000" dirty="0"/>
              <a:t>Suppose that a data mining program for discovering association rules is run on the data, using a minimum support of, say, 30% and a minimum confidence of 60%. </a:t>
            </a:r>
          </a:p>
        </p:txBody>
      </p:sp>
    </p:spTree>
    <p:extLst>
      <p:ext uri="{BB962C8B-B14F-4D97-AF65-F5344CB8AC3E}">
        <p14:creationId xmlns:p14="http://schemas.microsoft.com/office/powerpoint/2010/main" val="3737420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4E4FE2E-1936-FC30-0FC6-CAD80009E1C6}"/>
              </a:ext>
            </a:extLst>
          </p:cNvPr>
          <p:cNvSpPr txBox="1">
            <a:spLocks/>
          </p:cNvSpPr>
          <p:nvPr/>
        </p:nvSpPr>
        <p:spPr>
          <a:xfrm>
            <a:off x="1092201" y="946778"/>
            <a:ext cx="7349067" cy="446342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/>
              <a:t>The following association rule is discovered: </a:t>
            </a:r>
          </a:p>
          <a:p>
            <a:pPr marL="0" indent="0" algn="just">
              <a:buFont typeface="Arial" pitchFamily="34" charset="0"/>
              <a:buNone/>
            </a:pPr>
            <a:r>
              <a:rPr lang="en-US" sz="2000" dirty="0"/>
              <a:t>	</a:t>
            </a:r>
            <a:r>
              <a:rPr lang="en-US" sz="2000" b="1" dirty="0"/>
              <a:t>buys(X, “computer games”) ⇒ buys(X, “videos”) 				</a:t>
            </a:r>
            <a:r>
              <a:rPr lang="en-US" sz="2000" dirty="0"/>
              <a:t>[support = 40%, confidence = 66%]. </a:t>
            </a:r>
          </a:p>
          <a:p>
            <a:pPr algn="just"/>
            <a:r>
              <a:rPr lang="en-US" sz="2000" dirty="0"/>
              <a:t>Rule is a strong association rule and would therefore be reported, since its support value of 4000 /10,000 = 40% and confidence value of 4000/ 6000 = 66% satisfy the minimum support and minimum confidence thresholds, respectively. </a:t>
            </a:r>
          </a:p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25A48-E29E-3A10-655F-A54380498335}"/>
              </a:ext>
            </a:extLst>
          </p:cNvPr>
          <p:cNvSpPr txBox="1">
            <a:spLocks/>
          </p:cNvSpPr>
          <p:nvPr/>
        </p:nvSpPr>
        <p:spPr>
          <a:xfrm>
            <a:off x="1063947" y="3355212"/>
            <a:ext cx="7518399" cy="202502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/>
              <a:t>However, Rule is misleading because the probability of purchasing videos is 75%, which is even larger than 66%.</a:t>
            </a:r>
          </a:p>
          <a:p>
            <a:pPr algn="just"/>
            <a:r>
              <a:rPr lang="en-US" sz="2000" dirty="0"/>
              <a:t>In fact, computer games and videos are negatively associated because the purchase of one of these items decreases the likelihood of purchasing the other. </a:t>
            </a:r>
          </a:p>
          <a:p>
            <a:pPr algn="just"/>
            <a:r>
              <a:rPr lang="en-US" sz="2000" dirty="0"/>
              <a:t>It does not measure the real strength (or lack of strength) of the correlation and implication between A and B. </a:t>
            </a:r>
          </a:p>
          <a:p>
            <a:pPr algn="just"/>
            <a:r>
              <a:rPr lang="en-US" sz="2000" dirty="0"/>
              <a:t>Hence, alternatives to the support–confidence framework can be useful in mining interesting data relationships.</a:t>
            </a:r>
            <a:endParaRPr lang="en-IN" sz="2000" dirty="0"/>
          </a:p>
          <a:p>
            <a:pPr algn="just"/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892800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52812" y="1335343"/>
            <a:ext cx="1438275" cy="517449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sz="3300" spc="-4" dirty="0">
                <a:solidFill>
                  <a:srgbClr val="FF0000"/>
                </a:solidFill>
                <a:latin typeface="Times New Roman"/>
                <a:cs typeface="Times New Roman"/>
              </a:rPr>
              <a:t>UNIT-II</a:t>
            </a:r>
            <a:endParaRPr sz="330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3419" y="2204065"/>
            <a:ext cx="7767638" cy="2260555"/>
          </a:xfrm>
          <a:prstGeom prst="rect">
            <a:avLst/>
          </a:prstGeom>
        </p:spPr>
        <p:txBody>
          <a:bodyPr vert="horz" wrap="square" lIns="0" tIns="50483" rIns="0" bIns="0" rtlCol="0">
            <a:spAutoFit/>
          </a:bodyPr>
          <a:lstStyle/>
          <a:p>
            <a:pPr marL="180975" marR="544830" indent="-125730">
              <a:lnSpc>
                <a:spcPts val="2595"/>
              </a:lnSpc>
              <a:spcBef>
                <a:spcPts val="398"/>
              </a:spcBef>
              <a:buFont typeface="Arial"/>
              <a:buChar char="•"/>
              <a:tabLst>
                <a:tab pos="180975" algn="l"/>
              </a:tabLst>
            </a:pPr>
            <a:r>
              <a:rPr sz="2400" b="1" spc="-8" dirty="0">
                <a:solidFill>
                  <a:srgbClr val="00B050"/>
                </a:solidFill>
                <a:latin typeface="Times New Roman"/>
                <a:cs typeface="Times New Roman"/>
              </a:rPr>
              <a:t>MINING FREQUENT PATTERNS,ASSOCIATIONS </a:t>
            </a:r>
            <a:r>
              <a:rPr sz="2400" b="1" spc="-589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2400" b="1" spc="-4" dirty="0">
                <a:solidFill>
                  <a:srgbClr val="00B050"/>
                </a:solidFill>
                <a:latin typeface="Times New Roman"/>
                <a:cs typeface="Times New Roman"/>
              </a:rPr>
              <a:t>AND</a:t>
            </a:r>
            <a:r>
              <a:rPr sz="2400" b="1" spc="-8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2400" b="1" spc="-4" dirty="0">
                <a:solidFill>
                  <a:srgbClr val="00B050"/>
                </a:solidFill>
                <a:latin typeface="Times New Roman"/>
                <a:cs typeface="Times New Roman"/>
              </a:rPr>
              <a:t>CORRELATIONS:</a:t>
            </a:r>
            <a:endParaRPr sz="2400" dirty="0">
              <a:solidFill>
                <a:srgbClr val="00B050"/>
              </a:solidFill>
              <a:latin typeface="Times New Roman"/>
              <a:cs typeface="Times New Roman"/>
            </a:endParaRPr>
          </a:p>
          <a:p>
            <a:pPr>
              <a:spcBef>
                <a:spcPts val="34"/>
              </a:spcBef>
            </a:pPr>
            <a:endParaRPr sz="3525" dirty="0">
              <a:latin typeface="Times New Roman"/>
              <a:cs typeface="Times New Roman"/>
            </a:endParaRPr>
          </a:p>
          <a:p>
            <a:pPr marL="9525" marR="3810" algn="just">
              <a:lnSpc>
                <a:spcPts val="2595"/>
              </a:lnSpc>
            </a:pPr>
            <a:r>
              <a:rPr sz="2400" spc="-8" dirty="0">
                <a:latin typeface="Times New Roman"/>
                <a:cs typeface="Times New Roman"/>
              </a:rPr>
              <a:t>Basic</a:t>
            </a:r>
            <a:r>
              <a:rPr sz="2400" spc="-4" dirty="0">
                <a:latin typeface="Times New Roman"/>
                <a:cs typeface="Times New Roman"/>
              </a:rPr>
              <a:t> </a:t>
            </a:r>
            <a:r>
              <a:rPr sz="2400" spc="-8" dirty="0">
                <a:latin typeface="Times New Roman"/>
                <a:cs typeface="Times New Roman"/>
              </a:rPr>
              <a:t>concepts</a:t>
            </a:r>
            <a:r>
              <a:rPr sz="2400" spc="-4" dirty="0">
                <a:latin typeface="Times New Roman"/>
                <a:cs typeface="Times New Roman"/>
              </a:rPr>
              <a:t> </a:t>
            </a:r>
            <a:r>
              <a:rPr sz="2400" spc="-8" dirty="0">
                <a:latin typeface="Times New Roman"/>
                <a:cs typeface="Times New Roman"/>
              </a:rPr>
              <a:t>and</a:t>
            </a:r>
            <a:r>
              <a:rPr sz="2400" spc="-4" dirty="0">
                <a:latin typeface="Times New Roman"/>
                <a:cs typeface="Times New Roman"/>
              </a:rPr>
              <a:t> </a:t>
            </a:r>
            <a:r>
              <a:rPr sz="2400" spc="-8" dirty="0">
                <a:latin typeface="Times New Roman"/>
                <a:cs typeface="Times New Roman"/>
              </a:rPr>
              <a:t>methods,</a:t>
            </a:r>
            <a:r>
              <a:rPr sz="2400" spc="-4" dirty="0">
                <a:latin typeface="Times New Roman"/>
                <a:cs typeface="Times New Roman"/>
              </a:rPr>
              <a:t> Frequent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" dirty="0">
                <a:latin typeface="Times New Roman"/>
                <a:cs typeface="Times New Roman"/>
              </a:rPr>
              <a:t>Item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" dirty="0">
                <a:latin typeface="Times New Roman"/>
                <a:cs typeface="Times New Roman"/>
              </a:rPr>
              <a:t>set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" dirty="0">
                <a:latin typeface="Times New Roman"/>
                <a:cs typeface="Times New Roman"/>
              </a:rPr>
              <a:t>Mining </a:t>
            </a:r>
            <a:r>
              <a:rPr sz="2400" spc="-589" dirty="0">
                <a:latin typeface="Times New Roman"/>
                <a:cs typeface="Times New Roman"/>
              </a:rPr>
              <a:t> </a:t>
            </a:r>
            <a:r>
              <a:rPr sz="2400" spc="-4" dirty="0">
                <a:latin typeface="Times New Roman"/>
                <a:cs typeface="Times New Roman"/>
              </a:rPr>
              <a:t>Methods,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" dirty="0">
                <a:latin typeface="Times New Roman"/>
                <a:cs typeface="Times New Roman"/>
              </a:rPr>
              <a:t>Sequential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" dirty="0">
                <a:latin typeface="Times New Roman"/>
                <a:cs typeface="Times New Roman"/>
              </a:rPr>
              <a:t>Pattern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" dirty="0">
                <a:latin typeface="Times New Roman"/>
                <a:cs typeface="Times New Roman"/>
              </a:rPr>
              <a:t>Mining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8" dirty="0">
                <a:latin typeface="Times New Roman"/>
                <a:cs typeface="Times New Roman"/>
              </a:rPr>
              <a:t>Concepts</a:t>
            </a:r>
            <a:r>
              <a:rPr sz="2400" spc="-4" dirty="0">
                <a:latin typeface="Times New Roman"/>
                <a:cs typeface="Times New Roman"/>
              </a:rPr>
              <a:t> </a:t>
            </a:r>
            <a:r>
              <a:rPr sz="2400" spc="-8" dirty="0">
                <a:latin typeface="Times New Roman"/>
                <a:cs typeface="Times New Roman"/>
              </a:rPr>
              <a:t>and</a:t>
            </a:r>
            <a:r>
              <a:rPr sz="2400" spc="-4" dirty="0">
                <a:latin typeface="Times New Roman"/>
                <a:cs typeface="Times New Roman"/>
              </a:rPr>
              <a:t> Pattern 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8" dirty="0">
                <a:latin typeface="Times New Roman"/>
                <a:cs typeface="Times New Roman"/>
              </a:rPr>
              <a:t>evaluation</a:t>
            </a:r>
            <a:r>
              <a:rPr sz="2400" spc="-11" dirty="0">
                <a:latin typeface="Times New Roman"/>
                <a:cs typeface="Times New Roman"/>
              </a:rPr>
              <a:t> </a:t>
            </a:r>
            <a:r>
              <a:rPr sz="2400" spc="-4" dirty="0">
                <a:latin typeface="Times New Roman"/>
                <a:cs typeface="Times New Roman"/>
              </a:rPr>
              <a:t>Methods.</a:t>
            </a:r>
            <a:endParaRPr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305BF-D2F0-E98F-440F-C7DE6D68FBED}"/>
              </a:ext>
            </a:extLst>
          </p:cNvPr>
          <p:cNvSpPr txBox="1">
            <a:spLocks/>
          </p:cNvSpPr>
          <p:nvPr/>
        </p:nvSpPr>
        <p:spPr>
          <a:xfrm>
            <a:off x="762000" y="990600"/>
            <a:ext cx="7848600" cy="4996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000" b="1" dirty="0">
                <a:solidFill>
                  <a:srgbClr val="FF0000"/>
                </a:solidFill>
              </a:rPr>
              <a:t>From Association Analysis to Correlation Analysis</a:t>
            </a:r>
          </a:p>
          <a:p>
            <a:pPr marL="0" indent="0" algn="just">
              <a:buNone/>
            </a:pPr>
            <a:r>
              <a:rPr lang="en-US" sz="2000" b="1" dirty="0">
                <a:solidFill>
                  <a:srgbClr val="FF0000"/>
                </a:solidFill>
              </a:rPr>
              <a:t> </a:t>
            </a:r>
          </a:p>
          <a:p>
            <a:pPr algn="just"/>
            <a:r>
              <a:rPr lang="en-US" sz="2000" dirty="0"/>
              <a:t>As we have seen so far, the support and confidence measures are insufficient at filtering out uninteresting association rules. </a:t>
            </a:r>
          </a:p>
          <a:p>
            <a:pPr algn="just"/>
            <a:r>
              <a:rPr lang="en-US" sz="2000" dirty="0"/>
              <a:t>To tackle this weakness, a correlation measure can be used to augment the support–confidence framework for association rules.</a:t>
            </a:r>
          </a:p>
          <a:p>
            <a:pPr algn="just"/>
            <a:r>
              <a:rPr lang="en-US" sz="2000" dirty="0"/>
              <a:t>This leads to correlation rules of the form </a:t>
            </a:r>
          </a:p>
          <a:p>
            <a:pPr marL="0" indent="0" algn="just">
              <a:buFont typeface="Arial" pitchFamily="34" charset="0"/>
              <a:buNone/>
            </a:pPr>
            <a:r>
              <a:rPr lang="en-US" sz="2000" dirty="0"/>
              <a:t>	</a:t>
            </a:r>
            <a:r>
              <a:rPr lang="en-US" sz="2000" b="1" dirty="0"/>
              <a:t>A ⇒ B [support, confidence, correlation]</a:t>
            </a:r>
          </a:p>
          <a:p>
            <a:pPr marL="0" indent="0" algn="just">
              <a:buFont typeface="Arial" pitchFamily="34" charset="0"/>
              <a:buNone/>
            </a:pPr>
            <a:r>
              <a:rPr lang="en-US" sz="2000" dirty="0"/>
              <a:t>That is, a correlation rule is measured not only by its support and confidence but also by the correlation between </a:t>
            </a:r>
            <a:r>
              <a:rPr lang="en-US" sz="2000" dirty="0" err="1"/>
              <a:t>itemsets</a:t>
            </a:r>
            <a:r>
              <a:rPr lang="en-US" sz="2000" dirty="0"/>
              <a:t> A and B. </a:t>
            </a:r>
          </a:p>
          <a:p>
            <a:pPr algn="just"/>
            <a:r>
              <a:rPr lang="en-US" sz="2000" dirty="0"/>
              <a:t>There are many different correlation measures available. </a:t>
            </a:r>
          </a:p>
          <a:p>
            <a:pPr algn="just"/>
            <a:r>
              <a:rPr lang="en-US" sz="2000" dirty="0"/>
              <a:t>Let us determine which would be good for mining large data sets.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909830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445" y="990600"/>
            <a:ext cx="7987109" cy="37211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Lift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simple correlation measure that is given as follows.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occurrence of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itemset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is independent of the occurrence of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itemset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 if P(A ∪B) = P(A)P(B); otherwise,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itemsets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and B are dependent and correlated as events.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definition can easily be extended to more than two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itemsets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lift between the occurrence of A and B can be measured by computing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resulting value of Eq. (6.8) is less than 1, then the occurrence of A is negatively correlated with the occurrence of B, meaning that the occurrence of one likely leads to the absence of the other one.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resulting value is greater than 1, then A and B are positively correlated, meaning that the occurrence of one implies the occurrence of the other.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resulting value is equal to 1, then A and B are independent and there is no correlation between them.</a:t>
            </a: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3407596"/>
            <a:ext cx="4048925" cy="50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2186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990600"/>
            <a:ext cx="7910909" cy="348726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-Correlation analysis using lift.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help filter out misleading “strong” associations of the form A ⇒ B from the data of Previous example, we need to study how the two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itemsets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and B, are correlated.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 game refer to the transactions of previous example that do not contain computer games, and video refer to those that do not contain videos.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transactions can be summarized in a contingency table, as shown in Table below.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3962400"/>
            <a:ext cx="3962400" cy="23622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CA5517F-5F72-30D1-63DC-3D9D8EDE402C}"/>
                  </a:ext>
                </a:extLst>
              </p14:cNvPr>
              <p14:cNvContentPartPr/>
              <p14:nvPr/>
            </p14:nvContentPartPr>
            <p14:xfrm>
              <a:off x="1866870" y="2930010"/>
              <a:ext cx="270" cy="27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CA5517F-5F72-30D1-63DC-3D9D8EDE402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60120" y="2923260"/>
                <a:ext cx="13500" cy="13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2409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CCF92E4-A4A1-B3E1-421A-D8406A9BE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71600"/>
            <a:ext cx="7620000" cy="4683555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From the table, we can see that the probability of purchasing a computer game is P({game}) = 0.60, the probability of purchasing a video is P({video}) = 0.75, and the probability of purchasing both is P({game, video}) = 0.40. </a:t>
            </a:r>
          </a:p>
          <a:p>
            <a:pPr algn="just"/>
            <a:r>
              <a:rPr lang="en-US" sz="2000" dirty="0"/>
              <a:t>By Eq. (6.8), the lift of Rule is P({game, video})/(P({game}) × P({video})) = 0.40/(0.60 × 0.75) = 0.89. </a:t>
            </a:r>
          </a:p>
          <a:p>
            <a:pPr algn="just"/>
            <a:r>
              <a:rPr lang="en-US" sz="2000" dirty="0"/>
              <a:t>Because this value is less than 1, there is a negative correlation between the occurrence of {game} and {video}.</a:t>
            </a:r>
          </a:p>
          <a:p>
            <a:pPr algn="just"/>
            <a:r>
              <a:rPr lang="en-US" sz="2000" dirty="0"/>
              <a:t>The numerator is the likelihood of a customer purchasing both, while the denominator is what the likelihood would have been if the two purchases were completely independent. </a:t>
            </a:r>
          </a:p>
          <a:p>
            <a:pPr algn="just"/>
            <a:r>
              <a:rPr lang="en-US" sz="2000" dirty="0"/>
              <a:t>Such a negative correlation cannot be identified by a support–confidence framework.</a:t>
            </a:r>
            <a:endParaRPr lang="en-IN" sz="2000" dirty="0"/>
          </a:p>
          <a:p>
            <a:pPr algn="just"/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9491407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95400"/>
            <a:ext cx="7866459" cy="3309467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second correlation measure that we study is the 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χ 2 measure.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compute the χ 2 value, we take the squared difference between the observed and expected value for a slot (A and B pair) in the contingency table, divided by the expected value.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amount is summed for all slots of the contingency table.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perform a χ 2 analysis of Example 6.8.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15807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1325333"/>
            <a:ext cx="6683765" cy="243118"/>
          </a:xfrm>
        </p:spPr>
        <p:txBody>
          <a:bodyPr>
            <a:normAutofit fontScale="90000"/>
          </a:bodyPr>
          <a:lstStyle/>
          <a:p>
            <a:r>
              <a:rPr lang="en-IN"/>
              <a:t>`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650" y="1828800"/>
            <a:ext cx="7872809" cy="3461867"/>
          </a:xfrm>
        </p:spPr>
        <p:txBody>
          <a:bodyPr/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compute the correlation using χ 2 analysis for nominal data, we need the observed value and expected value (displayed in parenthesis) for each slot of the contingency table, as shown in Table below.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693" y="3200400"/>
            <a:ext cx="4532307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438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0520" y="1371600"/>
            <a:ext cx="7802959" cy="3461867"/>
          </a:xfrm>
        </p:spPr>
        <p:txBody>
          <a:bodyPr>
            <a:no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table, we can compute the χ 2 value as follows: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Because the χ 2 value is greater than 1, and the observed value of the slot (game, video) = 4000, which is less than the expected value of 4500, buying game and buying video are negatively correlated.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consistent with the conclusion derived from the analysis of the lift measure in previous example.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035" y="2176065"/>
            <a:ext cx="4479131" cy="157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0800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3419" y="1335343"/>
            <a:ext cx="7213759" cy="517449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sz="3200" b="1" spc="-4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2.2</a:t>
            </a:r>
            <a:r>
              <a:rPr sz="3200" b="1" spc="-19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b="1" spc="-4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Frequent</a:t>
            </a:r>
            <a:r>
              <a:rPr sz="3200" b="1" spc="-19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b="1" spc="-8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Itemset</a:t>
            </a:r>
            <a:r>
              <a:rPr sz="3200" b="1" spc="-19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b="1" spc="-4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Mining</a:t>
            </a:r>
            <a:r>
              <a:rPr sz="3200" b="1" spc="-19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b="1" spc="-4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  <a:endParaRPr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4344" y="2211310"/>
            <a:ext cx="6744964" cy="2676332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9118" y="1193132"/>
            <a:ext cx="7803832" cy="1101103"/>
          </a:xfrm>
          <a:prstGeom prst="rect">
            <a:avLst/>
          </a:prstGeom>
        </p:spPr>
        <p:txBody>
          <a:bodyPr vert="horz" wrap="square" lIns="0" tIns="49054" rIns="0" bIns="0" rtlCol="0">
            <a:spAutoFit/>
          </a:bodyPr>
          <a:lstStyle/>
          <a:p>
            <a:pPr marL="155258" indent="-146209">
              <a:spcBef>
                <a:spcPts val="386"/>
              </a:spcBef>
              <a:buFont typeface="Arial MT"/>
              <a:buChar char="•"/>
              <a:tabLst>
                <a:tab pos="155734" algn="l"/>
              </a:tabLst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two-step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followed,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consisting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5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b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prune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actions.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5258" indent="-131921">
              <a:spcBef>
                <a:spcPts val="488"/>
              </a:spcBef>
              <a:buFont typeface="Arial MT"/>
              <a:buChar char="•"/>
              <a:tabLst>
                <a:tab pos="155734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1.JOIN</a:t>
            </a:r>
            <a:r>
              <a:rPr sz="2000" spc="-3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5258" indent="-131921">
              <a:spcBef>
                <a:spcPts val="495"/>
              </a:spcBef>
              <a:buFont typeface="Arial MT"/>
              <a:buChar char="•"/>
              <a:tabLst>
                <a:tab pos="155734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2.P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</a:t>
            </a:r>
            <a:r>
              <a:rPr sz="2000" spc="-3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400" y="2743200"/>
            <a:ext cx="7803832" cy="2635713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22233" y="990600"/>
            <a:ext cx="7699534" cy="5321458"/>
          </a:xfrm>
          <a:prstGeom prst="rect">
            <a:avLst/>
          </a:prstGeom>
        </p:spPr>
        <p:txBody>
          <a:bodyPr vert="horz" wrap="square" lIns="0" tIns="8573" rIns="0" bIns="0" rtlCol="0">
            <a:spAutoFit/>
          </a:bodyPr>
          <a:lstStyle/>
          <a:p>
            <a:pPr marL="9049">
              <a:spcBef>
                <a:spcPts val="68"/>
              </a:spcBef>
              <a:tabLst>
                <a:tab pos="144304" algn="l"/>
              </a:tabLst>
            </a:pPr>
            <a:r>
              <a:rPr sz="2400" spc="-8" dirty="0">
                <a:solidFill>
                  <a:srgbClr val="FF0000"/>
                </a:solidFill>
                <a:latin typeface="Times New Roman"/>
                <a:cs typeface="Times New Roman"/>
              </a:rPr>
              <a:t>Apriori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8" dirty="0">
                <a:solidFill>
                  <a:srgbClr val="FF0000"/>
                </a:solidFill>
                <a:latin typeface="Times New Roman"/>
                <a:cs typeface="Times New Roman"/>
              </a:rPr>
              <a:t>Algorithm</a:t>
            </a:r>
            <a:r>
              <a:rPr sz="2400" spc="-11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4" dirty="0">
                <a:solidFill>
                  <a:srgbClr val="FF0000"/>
                </a:solidFill>
                <a:latin typeface="Times New Roman"/>
                <a:cs typeface="Times New Roman"/>
              </a:rPr>
              <a:t>–</a:t>
            </a:r>
            <a:r>
              <a:rPr sz="2400" spc="-11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8" dirty="0">
                <a:solidFill>
                  <a:srgbClr val="FF0000"/>
                </a:solidFill>
                <a:latin typeface="Times New Roman"/>
                <a:cs typeface="Times New Roman"/>
              </a:rPr>
              <a:t>Frequent</a:t>
            </a:r>
            <a:r>
              <a:rPr sz="2400" spc="-1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8" dirty="0">
                <a:solidFill>
                  <a:srgbClr val="FF0000"/>
                </a:solidFill>
                <a:latin typeface="Times New Roman"/>
                <a:cs typeface="Times New Roman"/>
              </a:rPr>
              <a:t>Pattern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8" dirty="0">
                <a:solidFill>
                  <a:srgbClr val="FF0000"/>
                </a:solidFill>
                <a:latin typeface="Times New Roman"/>
                <a:cs typeface="Times New Roman"/>
              </a:rPr>
              <a:t>Algorithms</a:t>
            </a:r>
            <a:endParaRPr lang="en-US" sz="2400" spc="-8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marL="9049">
              <a:spcBef>
                <a:spcPts val="68"/>
              </a:spcBef>
              <a:tabLst>
                <a:tab pos="144304" algn="l"/>
              </a:tabLst>
            </a:pPr>
            <a:endParaRPr sz="2400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marL="143828" indent="-134779">
              <a:spcBef>
                <a:spcPts val="41"/>
              </a:spcBef>
              <a:buFont typeface="Arial MT"/>
              <a:buChar char="•"/>
              <a:tabLst>
                <a:tab pos="144304" algn="l"/>
              </a:tabLst>
            </a:pP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Apriori algorithm was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first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algorithm that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was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proposed for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frequent</a:t>
            </a:r>
            <a:endParaRPr sz="2000" dirty="0">
              <a:latin typeface="Times New Roman"/>
              <a:cs typeface="Times New Roman"/>
            </a:endParaRPr>
          </a:p>
          <a:p>
            <a:pPr marL="143828"/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itemset mining. </a:t>
            </a:r>
            <a:endParaRPr lang="en-US" sz="2000" spc="-8" dirty="0">
              <a:solidFill>
                <a:srgbClr val="393939"/>
              </a:solidFill>
              <a:latin typeface="Times New Roman"/>
              <a:cs typeface="Times New Roman"/>
            </a:endParaRPr>
          </a:p>
          <a:p>
            <a:pPr marL="143828"/>
            <a:endParaRPr lang="en-US" sz="2000" b="1" spc="-8" dirty="0">
              <a:solidFill>
                <a:srgbClr val="393939"/>
              </a:solidFill>
              <a:latin typeface="Times New Roman"/>
              <a:cs typeface="Times New Roman"/>
            </a:endParaRPr>
          </a:p>
          <a:p>
            <a:pPr marL="143828"/>
            <a:r>
              <a:rPr sz="2000" b="1" spc="-8" dirty="0" err="1">
                <a:solidFill>
                  <a:srgbClr val="393939"/>
                </a:solidFill>
                <a:latin typeface="Times New Roman"/>
                <a:cs typeface="Times New Roman"/>
              </a:rPr>
              <a:t>Apriori</a:t>
            </a:r>
            <a:r>
              <a:rPr sz="2000" b="1" spc="-3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b="1" spc="-8" dirty="0">
                <a:solidFill>
                  <a:srgbClr val="393939"/>
                </a:solidFill>
                <a:latin typeface="Times New Roman"/>
                <a:cs typeface="Times New Roman"/>
              </a:rPr>
              <a:t>says:</a:t>
            </a:r>
            <a:endParaRPr sz="2000" dirty="0">
              <a:latin typeface="Times New Roman"/>
              <a:cs typeface="Times New Roman"/>
            </a:endParaRPr>
          </a:p>
          <a:p>
            <a:pPr marL="143828" indent="-134779">
              <a:lnSpc>
                <a:spcPct val="150000"/>
              </a:lnSpc>
              <a:spcBef>
                <a:spcPts val="41"/>
              </a:spcBef>
              <a:buFont typeface="Arial MT"/>
              <a:buChar char="•"/>
              <a:tabLst>
                <a:tab pos="144304" algn="l"/>
              </a:tabLst>
            </a:pP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probability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that item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I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is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not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frequent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is if:</a:t>
            </a:r>
            <a:endParaRPr sz="2000" dirty="0">
              <a:latin typeface="Times New Roman"/>
              <a:cs typeface="Times New Roman"/>
            </a:endParaRPr>
          </a:p>
          <a:p>
            <a:pPr marL="143828" indent="-134779">
              <a:lnSpc>
                <a:spcPct val="150000"/>
              </a:lnSpc>
              <a:spcBef>
                <a:spcPts val="41"/>
              </a:spcBef>
              <a:buFont typeface="Arial MT"/>
              <a:buChar char="•"/>
              <a:tabLst>
                <a:tab pos="144304" algn="l"/>
              </a:tabLst>
            </a:pP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P(I) &lt;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minimum support threshold, then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I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is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not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frequent.</a:t>
            </a:r>
            <a:endParaRPr sz="2000" dirty="0">
              <a:latin typeface="Times New Roman"/>
              <a:cs typeface="Times New Roman"/>
            </a:endParaRPr>
          </a:p>
          <a:p>
            <a:pPr marL="143828" marR="332899" indent="-134779">
              <a:lnSpc>
                <a:spcPct val="150000"/>
              </a:lnSpc>
              <a:spcBef>
                <a:spcPts val="750"/>
              </a:spcBef>
              <a:buFont typeface="Arial MT"/>
              <a:buChar char="•"/>
              <a:tabLst>
                <a:tab pos="144304" algn="l"/>
              </a:tabLst>
            </a:pP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P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(I+A)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&lt; minimum support threshold, then I+A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is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not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frequent,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where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 </a:t>
            </a:r>
            <a:r>
              <a:rPr sz="2000" spc="-476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also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belongs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to itemset.</a:t>
            </a:r>
            <a:endParaRPr sz="2000" dirty="0">
              <a:latin typeface="Times New Roman"/>
              <a:cs typeface="Times New Roman"/>
            </a:endParaRPr>
          </a:p>
          <a:p>
            <a:pPr marL="143828" indent="-134779">
              <a:lnSpc>
                <a:spcPct val="150000"/>
              </a:lnSpc>
              <a:spcBef>
                <a:spcPts val="41"/>
              </a:spcBef>
              <a:buFont typeface="Arial MT"/>
              <a:buChar char="•"/>
              <a:tabLst>
                <a:tab pos="144304" algn="l"/>
              </a:tabLst>
            </a:pP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If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an itemset set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has value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less than minimum support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then all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of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its</a:t>
            </a:r>
            <a:endParaRPr sz="2000" dirty="0">
              <a:latin typeface="Times New Roman"/>
              <a:cs typeface="Times New Roman"/>
            </a:endParaRPr>
          </a:p>
          <a:p>
            <a:pPr marL="143828" marR="423863">
              <a:lnSpc>
                <a:spcPct val="150000"/>
              </a:lnSpc>
              <a:spcBef>
                <a:spcPts val="356"/>
              </a:spcBef>
            </a:pP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supersets will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also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fall below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min support, and thus can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be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ignored. This </a:t>
            </a:r>
            <a:r>
              <a:rPr sz="2000" spc="-476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property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is called the Antimonotone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property.</a:t>
            </a:r>
            <a:endParaRPr sz="2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7539" y="990600"/>
            <a:ext cx="8092439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20404" y="1289460"/>
            <a:ext cx="7537133" cy="4822955"/>
          </a:xfrm>
          <a:prstGeom prst="rect">
            <a:avLst/>
          </a:prstGeom>
        </p:spPr>
        <p:txBody>
          <a:bodyPr vert="horz" wrap="square" lIns="0" tIns="44291" rIns="0" bIns="0" rtlCol="0">
            <a:spAutoFit/>
          </a:bodyPr>
          <a:lstStyle/>
          <a:p>
            <a:pPr marL="9049">
              <a:spcBef>
                <a:spcPts val="349"/>
              </a:spcBef>
              <a:tabLst>
                <a:tab pos="144304" algn="l"/>
              </a:tabLst>
            </a:pPr>
            <a:r>
              <a:rPr sz="2400" spc="-8" dirty="0">
                <a:solidFill>
                  <a:srgbClr val="FF0000"/>
                </a:solidFill>
                <a:latin typeface="Times New Roman"/>
                <a:cs typeface="Times New Roman"/>
              </a:rPr>
              <a:t>Steps</a:t>
            </a:r>
            <a:r>
              <a:rPr sz="2400" spc="-26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4" dirty="0">
                <a:solidFill>
                  <a:srgbClr val="FF0000"/>
                </a:solidFill>
                <a:latin typeface="Times New Roman"/>
                <a:cs typeface="Times New Roman"/>
              </a:rPr>
              <a:t>In</a:t>
            </a:r>
            <a:r>
              <a:rPr sz="2400" spc="-23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8" dirty="0" err="1">
                <a:solidFill>
                  <a:srgbClr val="FF0000"/>
                </a:solidFill>
                <a:latin typeface="Times New Roman"/>
                <a:cs typeface="Times New Roman"/>
              </a:rPr>
              <a:t>Apriori</a:t>
            </a:r>
            <a:endParaRPr lang="en-US" sz="2400" spc="-8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marL="9049">
              <a:spcBef>
                <a:spcPts val="349"/>
              </a:spcBef>
              <a:tabLst>
                <a:tab pos="144304" algn="l"/>
              </a:tabLst>
            </a:pPr>
            <a:endParaRPr sz="2400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marL="143828" marR="49054" indent="-134779" algn="just">
              <a:spcBef>
                <a:spcPts val="750"/>
              </a:spcBef>
              <a:buFont typeface="Arial MT"/>
              <a:buChar char="•"/>
              <a:tabLst>
                <a:tab pos="144304" algn="l"/>
              </a:tabLst>
            </a:pPr>
            <a:r>
              <a:rPr lang="en-US"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In </a:t>
            </a:r>
            <a:r>
              <a:rPr sz="2000" spc="-8" dirty="0" err="1">
                <a:solidFill>
                  <a:srgbClr val="393939"/>
                </a:solidFill>
                <a:latin typeface="Times New Roman"/>
                <a:cs typeface="Times New Roman"/>
              </a:rPr>
              <a:t>Apriori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algorithm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a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sequence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of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steps to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be followed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to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find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 most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frequent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itemset in the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given database.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This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data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mining technique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follows </a:t>
            </a:r>
            <a:r>
              <a:rPr sz="2000" spc="-476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 join and the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prune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steps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iteratively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until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 most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frequent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itemset is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achieved. A minimum support threshold is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given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in the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problem or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it is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assumed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by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user.</a:t>
            </a:r>
            <a:endParaRPr sz="2000" dirty="0">
              <a:latin typeface="Times New Roman"/>
              <a:cs typeface="Times New Roman"/>
            </a:endParaRPr>
          </a:p>
          <a:p>
            <a:pPr marL="143828" marR="40481" indent="-134779" algn="just">
              <a:spcBef>
                <a:spcPts val="750"/>
              </a:spcBef>
              <a:buFont typeface="Arial"/>
              <a:buChar char="•"/>
              <a:tabLst>
                <a:tab pos="144304" algn="l"/>
              </a:tabLst>
            </a:pPr>
            <a:r>
              <a:rPr sz="2000" b="1" spc="-4" dirty="0">
                <a:solidFill>
                  <a:srgbClr val="393939"/>
                </a:solidFill>
                <a:latin typeface="Times New Roman"/>
                <a:cs typeface="Times New Roman"/>
              </a:rPr>
              <a:t>#1)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In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first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iteration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of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 algorithm, each item is taken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as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a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1-itemsets </a:t>
            </a:r>
            <a:r>
              <a:rPr sz="2000" spc="-476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candidate.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 algorithm will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count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occurrences of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each item.</a:t>
            </a:r>
            <a:endParaRPr sz="2000" dirty="0">
              <a:latin typeface="Times New Roman"/>
              <a:cs typeface="Times New Roman"/>
            </a:endParaRPr>
          </a:p>
          <a:p>
            <a:pPr marL="143828" marR="3810" indent="-134779" algn="just">
              <a:spcBef>
                <a:spcPts val="750"/>
              </a:spcBef>
              <a:buFont typeface="Arial"/>
              <a:buChar char="•"/>
              <a:tabLst>
                <a:tab pos="144304" algn="l"/>
              </a:tabLst>
            </a:pPr>
            <a:r>
              <a:rPr sz="2000" b="1" spc="-4" dirty="0">
                <a:solidFill>
                  <a:srgbClr val="393939"/>
                </a:solidFill>
                <a:latin typeface="Times New Roman"/>
                <a:cs typeface="Times New Roman"/>
              </a:rPr>
              <a:t>#2)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Let there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be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some minimum support, min_sup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.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 set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of 1 –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itemsets </a:t>
            </a:r>
            <a:r>
              <a:rPr sz="2000" spc="-476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whose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occurrence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is satisfying the min sup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are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determined.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Only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those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candidates which count more than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or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equal to min_sup, are taken ahead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for </a:t>
            </a:r>
            <a:r>
              <a:rPr sz="2000" spc="-476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the</a:t>
            </a:r>
            <a:r>
              <a:rPr sz="200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next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iteration and the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others </a:t>
            </a:r>
            <a:r>
              <a:rPr sz="2000" spc="-8" dirty="0">
                <a:solidFill>
                  <a:srgbClr val="393939"/>
                </a:solidFill>
                <a:latin typeface="Times New Roman"/>
                <a:cs typeface="Times New Roman"/>
              </a:rPr>
              <a:t>are </a:t>
            </a:r>
            <a:r>
              <a:rPr sz="2000" spc="-4" dirty="0">
                <a:solidFill>
                  <a:srgbClr val="393939"/>
                </a:solidFill>
                <a:latin typeface="Times New Roman"/>
                <a:cs typeface="Times New Roman"/>
              </a:rPr>
              <a:t>pruned.</a:t>
            </a:r>
            <a:endParaRPr sz="2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36483" y="1495938"/>
            <a:ext cx="8271034" cy="4971554"/>
          </a:xfrm>
          <a:prstGeom prst="rect">
            <a:avLst/>
          </a:prstGeom>
        </p:spPr>
        <p:txBody>
          <a:bodyPr vert="horz" wrap="square" lIns="0" tIns="8573" rIns="0" bIns="0" rtlCol="0">
            <a:spAutoFit/>
          </a:bodyPr>
          <a:lstStyle/>
          <a:p>
            <a:pPr marL="143828" indent="-134779" algn="just">
              <a:spcBef>
                <a:spcPts val="68"/>
              </a:spcBef>
              <a:buFont typeface="Arial"/>
              <a:buChar char="•"/>
              <a:tabLst>
                <a:tab pos="144304" algn="l"/>
              </a:tabLst>
            </a:pPr>
            <a:r>
              <a:rPr sz="1950" b="1" spc="-4" dirty="0">
                <a:solidFill>
                  <a:srgbClr val="393939"/>
                </a:solidFill>
                <a:latin typeface="Times New Roman"/>
                <a:cs typeface="Times New Roman"/>
              </a:rPr>
              <a:t>#3)</a:t>
            </a:r>
            <a:r>
              <a:rPr sz="1950" b="1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Next,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2-itemset frequent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 items with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min_sup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are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discovered.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For this in</a:t>
            </a:r>
            <a:endParaRPr sz="1950" dirty="0">
              <a:latin typeface="Times New Roman"/>
              <a:cs typeface="Times New Roman"/>
            </a:endParaRPr>
          </a:p>
          <a:p>
            <a:pPr marL="143828" marR="967740" algn="just">
              <a:spcBef>
                <a:spcPts val="353"/>
              </a:spcBef>
            </a:pP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the join step, the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2-itemset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is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generated by forming a group of 2 by </a:t>
            </a:r>
            <a:r>
              <a:rPr sz="1950" spc="-476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combining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items with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itself.</a:t>
            </a:r>
            <a:endParaRPr lang="en-US" sz="1950" spc="-8" dirty="0">
              <a:solidFill>
                <a:srgbClr val="393939"/>
              </a:solidFill>
              <a:latin typeface="Times New Roman"/>
              <a:cs typeface="Times New Roman"/>
            </a:endParaRPr>
          </a:p>
          <a:p>
            <a:pPr marL="143828" marR="967740" algn="just">
              <a:spcBef>
                <a:spcPts val="353"/>
              </a:spcBef>
            </a:pPr>
            <a:endParaRPr sz="1950" dirty="0">
              <a:latin typeface="Times New Roman"/>
              <a:cs typeface="Times New Roman"/>
            </a:endParaRPr>
          </a:p>
          <a:p>
            <a:pPr marL="143828" marR="495776" indent="-134779" algn="just">
              <a:spcBef>
                <a:spcPts val="754"/>
              </a:spcBef>
              <a:buFont typeface="Arial"/>
              <a:buChar char="•"/>
              <a:tabLst>
                <a:tab pos="144304" algn="l"/>
              </a:tabLst>
            </a:pPr>
            <a:r>
              <a:rPr sz="1950" b="1" spc="-4" dirty="0">
                <a:solidFill>
                  <a:srgbClr val="393939"/>
                </a:solidFill>
                <a:latin typeface="Times New Roman"/>
                <a:cs typeface="Times New Roman"/>
              </a:rPr>
              <a:t>#4)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The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2-itemset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candidates are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pruned using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min-sup threshold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value. </a:t>
            </a:r>
            <a:r>
              <a:rPr sz="1950" spc="-476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Now the table will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have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2 –itemsets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with min-sup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only.</a:t>
            </a:r>
            <a:endParaRPr lang="en-US" sz="1950" spc="-4" dirty="0">
              <a:solidFill>
                <a:srgbClr val="393939"/>
              </a:solidFill>
              <a:latin typeface="Times New Roman"/>
              <a:cs typeface="Times New Roman"/>
            </a:endParaRPr>
          </a:p>
          <a:p>
            <a:pPr marL="143828" marR="495776" indent="-134779" algn="just">
              <a:spcBef>
                <a:spcPts val="754"/>
              </a:spcBef>
              <a:buFont typeface="Arial"/>
              <a:buChar char="•"/>
              <a:tabLst>
                <a:tab pos="144304" algn="l"/>
              </a:tabLst>
            </a:pPr>
            <a:endParaRPr sz="1950" dirty="0">
              <a:latin typeface="Times New Roman"/>
              <a:cs typeface="Times New Roman"/>
            </a:endParaRPr>
          </a:p>
          <a:p>
            <a:pPr marL="143828" indent="-134779" algn="just">
              <a:spcBef>
                <a:spcPts val="41"/>
              </a:spcBef>
              <a:buFont typeface="Arial"/>
              <a:buChar char="•"/>
              <a:tabLst>
                <a:tab pos="144304" algn="l"/>
              </a:tabLst>
            </a:pPr>
            <a:r>
              <a:rPr sz="1950" b="1" spc="-4" dirty="0">
                <a:solidFill>
                  <a:srgbClr val="393939"/>
                </a:solidFill>
                <a:latin typeface="Times New Roman"/>
                <a:cs typeface="Times New Roman"/>
              </a:rPr>
              <a:t>#5)</a:t>
            </a:r>
            <a:r>
              <a:rPr sz="1950" b="1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The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next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iteration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will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form 3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–itemsets using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join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and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prune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step. This</a:t>
            </a:r>
            <a:endParaRPr sz="1950" dirty="0">
              <a:latin typeface="Times New Roman"/>
              <a:cs typeface="Times New Roman"/>
            </a:endParaRPr>
          </a:p>
          <a:p>
            <a:pPr marL="143828" algn="just"/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iteration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will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follow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antimonotone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property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where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the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subsets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of 3-itemsets,</a:t>
            </a:r>
            <a:endParaRPr sz="1950" dirty="0">
              <a:latin typeface="Times New Roman"/>
              <a:cs typeface="Times New Roman"/>
            </a:endParaRPr>
          </a:p>
          <a:p>
            <a:pPr marL="143828" marR="3810" algn="just">
              <a:spcBef>
                <a:spcPts val="353"/>
              </a:spcBef>
            </a:pP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that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is the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2 –itemset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subsets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of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each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group fall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in min_sup.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If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all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2-itemset </a:t>
            </a:r>
            <a:r>
              <a:rPr sz="1950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subsets are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frequent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then the superset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will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be frequent otherwise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it is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pruned.</a:t>
            </a:r>
            <a:endParaRPr lang="en-US" sz="1950" spc="-4" dirty="0">
              <a:solidFill>
                <a:srgbClr val="393939"/>
              </a:solidFill>
              <a:latin typeface="Times New Roman"/>
              <a:cs typeface="Times New Roman"/>
            </a:endParaRPr>
          </a:p>
          <a:p>
            <a:pPr marL="143828" marR="3810" algn="just">
              <a:spcBef>
                <a:spcPts val="353"/>
              </a:spcBef>
            </a:pPr>
            <a:endParaRPr sz="1950" dirty="0">
              <a:latin typeface="Times New Roman"/>
              <a:cs typeface="Times New Roman"/>
            </a:endParaRPr>
          </a:p>
          <a:p>
            <a:pPr marL="143828" indent="-134779" algn="just">
              <a:spcBef>
                <a:spcPts val="41"/>
              </a:spcBef>
              <a:buFont typeface="Arial"/>
              <a:buChar char="•"/>
              <a:tabLst>
                <a:tab pos="144304" algn="l"/>
              </a:tabLst>
            </a:pPr>
            <a:r>
              <a:rPr sz="1950" b="1" spc="-4" dirty="0">
                <a:solidFill>
                  <a:srgbClr val="393939"/>
                </a:solidFill>
                <a:latin typeface="Times New Roman"/>
                <a:cs typeface="Times New Roman"/>
              </a:rPr>
              <a:t>#6)</a:t>
            </a:r>
            <a:r>
              <a:rPr sz="1950" b="1" spc="-8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Next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step will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follow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making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4-itemset by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joining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3-itemset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with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itself</a:t>
            </a:r>
            <a:endParaRPr sz="1950" dirty="0">
              <a:latin typeface="Times New Roman"/>
              <a:cs typeface="Times New Roman"/>
            </a:endParaRPr>
          </a:p>
          <a:p>
            <a:pPr marL="143828" marR="205740" algn="just">
              <a:spcBef>
                <a:spcPts val="356"/>
              </a:spcBef>
            </a:pP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and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pruning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if its subset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does not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meet the min_sup criteria. The algorithm </a:t>
            </a:r>
            <a:r>
              <a:rPr sz="1950" spc="-476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is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stopped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when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the most </a:t>
            </a:r>
            <a:r>
              <a:rPr sz="1950" spc="-4" dirty="0">
                <a:solidFill>
                  <a:srgbClr val="393939"/>
                </a:solidFill>
                <a:latin typeface="Times New Roman"/>
                <a:cs typeface="Times New Roman"/>
              </a:rPr>
              <a:t>frequent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itemset</a:t>
            </a:r>
            <a:r>
              <a:rPr sz="1950" spc="-11" dirty="0">
                <a:solidFill>
                  <a:srgbClr val="393939"/>
                </a:solidFill>
                <a:latin typeface="Times New Roman"/>
                <a:cs typeface="Times New Roman"/>
              </a:rPr>
              <a:t> </a:t>
            </a:r>
            <a:r>
              <a:rPr sz="1950" spc="-8" dirty="0">
                <a:solidFill>
                  <a:srgbClr val="393939"/>
                </a:solidFill>
                <a:latin typeface="Times New Roman"/>
                <a:cs typeface="Times New Roman"/>
              </a:rPr>
              <a:t>is achieved.</a:t>
            </a:r>
            <a:endParaRPr sz="19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5780" y="1371600"/>
            <a:ext cx="8092439" cy="4547381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4674" y="1131094"/>
            <a:ext cx="8162144" cy="5117306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308" y="1003405"/>
            <a:ext cx="8465696" cy="4723501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5919" y="1025888"/>
            <a:ext cx="8162143" cy="4701017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5917" y="1048374"/>
            <a:ext cx="8139659" cy="467853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9764" y="1131094"/>
            <a:ext cx="8240842" cy="4504271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433" y="1025888"/>
            <a:ext cx="8031917" cy="458699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434" y="1037132"/>
            <a:ext cx="8128415" cy="45540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4400" y="990600"/>
            <a:ext cx="7212330" cy="502061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sz="3200" spc="-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sz="3200" spc="-23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3200" spc="-23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frequent</a:t>
            </a:r>
            <a:r>
              <a:rPr sz="3200" spc="-19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sz="3200" spc="-19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15132" y="1955373"/>
            <a:ext cx="7744301" cy="4193456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320516" marR="29051" indent="-311468" algn="just">
              <a:lnSpc>
                <a:spcPts val="1800"/>
              </a:lnSpc>
              <a:spcBef>
                <a:spcPts val="300"/>
              </a:spcBef>
              <a:buFont typeface="Arial"/>
              <a:buChar char="•"/>
              <a:tabLst>
                <a:tab pos="320993" algn="l"/>
              </a:tabLst>
            </a:pPr>
            <a:r>
              <a:rPr sz="2000" b="1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 patterns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patterns (e.g., itemsets, subsequences,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substructures)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appear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frequently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set.</a:t>
            </a:r>
          </a:p>
          <a:p>
            <a:pPr>
              <a:spcBef>
                <a:spcPts val="34"/>
              </a:spcBef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20516" marR="17145" indent="-311468" algn="just">
              <a:lnSpc>
                <a:spcPts val="1800"/>
              </a:lnSpc>
              <a:buFont typeface="Arial MT"/>
              <a:buChar char="•"/>
              <a:tabLst>
                <a:tab pos="320993" algn="l"/>
              </a:tabLst>
            </a:pP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example,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items,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such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milk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bread,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appear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frequently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together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transaction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set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4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 </a:t>
            </a:r>
            <a:r>
              <a:rPr sz="2000" i="1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itemset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8"/>
              </a:spcBef>
              <a:buFont typeface="Arial MT"/>
              <a:buChar char="•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20516" marR="3810" indent="-311468" algn="just">
              <a:lnSpc>
                <a:spcPts val="1800"/>
              </a:lnSpc>
              <a:buFont typeface="Arial MT"/>
              <a:buChar char="•"/>
              <a:tabLst>
                <a:tab pos="320993" algn="l"/>
              </a:tabLst>
            </a:pP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subsequence,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such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buying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PC,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camera,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 then  a 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card, if it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occurs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frequently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shopping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history database, is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sz="2000" i="1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sz="2000" spc="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sequential</a:t>
            </a:r>
            <a:r>
              <a:rPr sz="2000" i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i="1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4"/>
              </a:spcBef>
              <a:buFont typeface="Arial MT"/>
              <a:buChar char="•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20516" marR="20479" indent="-311468" algn="just">
              <a:lnSpc>
                <a:spcPts val="1800"/>
              </a:lnSpc>
              <a:buFont typeface="Arial MT"/>
              <a:buChar char="•"/>
              <a:tabLst>
                <a:tab pos="320993" algn="l"/>
              </a:tabLst>
            </a:pP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substructure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structural forms,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such as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subgraphs, subtrees,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sublattices,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be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combined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itemsets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subsequences.</a:t>
            </a:r>
          </a:p>
          <a:p>
            <a:pPr>
              <a:lnSpc>
                <a:spcPct val="100000"/>
              </a:lnSpc>
              <a:buFont typeface="Arial MT"/>
              <a:buChar char="•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20516" indent="-311468">
              <a:spcBef>
                <a:spcPts val="4"/>
              </a:spcBef>
              <a:buFont typeface="Arial MT"/>
              <a:buChar char="•"/>
              <a:tabLst>
                <a:tab pos="320516" algn="l"/>
                <a:tab pos="320993" algn="l"/>
              </a:tabLst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substructure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occurs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frequently,</a:t>
            </a:r>
            <a:r>
              <a:rPr sz="2000" spc="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called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sz="2000" i="1" spc="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</a:t>
            </a:r>
            <a:r>
              <a:rPr sz="2000" spc="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structured</a:t>
            </a:r>
            <a:r>
              <a:rPr sz="2000" i="1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pattern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5918" y="1131094"/>
            <a:ext cx="8274570" cy="4493028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5977" y="935948"/>
            <a:ext cx="8195872" cy="4790957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61009" y="685800"/>
            <a:ext cx="3596640" cy="517449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sz="3300" spc="-4" dirty="0">
                <a:solidFill>
                  <a:srgbClr val="FF0000"/>
                </a:solidFill>
                <a:latin typeface="Calibri"/>
                <a:cs typeface="Calibri"/>
              </a:rPr>
              <a:t>FP</a:t>
            </a:r>
            <a:r>
              <a:rPr sz="3300" spc="-34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3300" spc="-8" dirty="0">
                <a:solidFill>
                  <a:srgbClr val="FF0000"/>
                </a:solidFill>
                <a:latin typeface="Calibri"/>
                <a:cs typeface="Calibri"/>
              </a:rPr>
              <a:t>Growth</a:t>
            </a:r>
            <a:r>
              <a:rPr sz="3300" spc="-38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3300" spc="-4" dirty="0">
                <a:solidFill>
                  <a:srgbClr val="FF0000"/>
                </a:solidFill>
                <a:latin typeface="Calibri"/>
                <a:cs typeface="Calibri"/>
              </a:rPr>
              <a:t>Algorithm</a:t>
            </a:r>
            <a:endParaRPr sz="33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30772" y="4969150"/>
            <a:ext cx="7422118" cy="931024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140970" marR="3810" indent="-131921">
              <a:lnSpc>
                <a:spcPts val="2265"/>
              </a:lnSpc>
              <a:spcBef>
                <a:spcPts val="360"/>
              </a:spcBef>
              <a:buFont typeface="Arial MT"/>
              <a:buChar char="•"/>
              <a:tabLst>
                <a:tab pos="141446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 growth is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scalable method for mining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complete set of FP using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 for storing information </a:t>
            </a:r>
            <a:r>
              <a:rPr sz="2000" spc="-4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 called FP tree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37920E-4CB0-5172-300B-77957FD5B3EA}"/>
              </a:ext>
            </a:extLst>
          </p:cNvPr>
          <p:cNvSpPr txBox="1"/>
          <p:nvPr/>
        </p:nvSpPr>
        <p:spPr>
          <a:xfrm>
            <a:off x="930772" y="1536174"/>
            <a:ext cx="758564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/>
            <a:r>
              <a:rPr lang="en-US" sz="2000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 two primary drawbacks of the </a:t>
            </a:r>
            <a:r>
              <a:rPr lang="en-US" sz="2000" b="0" i="0" dirty="0" err="1">
                <a:solidFill>
                  <a:srgbClr val="273239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lang="en-US" sz="2000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Algorithm are: </a:t>
            </a:r>
          </a:p>
          <a:p>
            <a:pPr algn="just" rtl="0" fontAlgn="base"/>
            <a:endParaRPr lang="en-US" sz="2000" b="0" i="0" dirty="0">
              <a:solidFill>
                <a:srgbClr val="273239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base">
              <a:buFont typeface="+mj-lt"/>
              <a:buAutoNum type="arabicPeriod"/>
            </a:pPr>
            <a:r>
              <a:rPr lang="en-US" sz="2000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At each step, candidate sets must be built.</a:t>
            </a:r>
          </a:p>
          <a:p>
            <a:pPr algn="just" fontAlgn="base"/>
            <a:endParaRPr lang="en-US" sz="2000" b="0" i="0" dirty="0">
              <a:solidFill>
                <a:srgbClr val="273239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base">
              <a:buFont typeface="+mj-lt"/>
              <a:buAutoNum type="arabicPeriod" startAt="2"/>
            </a:pPr>
            <a:r>
              <a:rPr lang="en-US" sz="2000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To build the candidate sets, the algorithm must repeatedly scan the database.</a:t>
            </a:r>
          </a:p>
          <a:p>
            <a:pPr algn="just" rtl="0" fontAlgn="base"/>
            <a:br>
              <a:rPr lang="en-US" sz="2000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These two properties inevitably make the algorithm slower. To overcome these redundant steps, a new association-rule mining algorithm was developed named </a:t>
            </a:r>
            <a:r>
              <a:rPr lang="en-US" sz="20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Frequent Pattern Growth Algorithm.</a:t>
            </a:r>
          </a:p>
          <a:p>
            <a:pPr algn="just" rtl="0" fontAlgn="base"/>
            <a:endParaRPr lang="en-US" sz="2000" dirty="0">
              <a:solidFill>
                <a:srgbClr val="FF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 fontAlgn="base"/>
            <a:endParaRPr lang="en-US" sz="2000" b="0" i="0" dirty="0">
              <a:solidFill>
                <a:srgbClr val="FF0000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FF7EAFEB-DD2C-6236-6AB7-EA943F4D62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382286"/>
            <a:ext cx="8305800" cy="40934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2D374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FP-growth algorithm uses the following steps to build FP-tree from the database.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D374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2D374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itemsets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D374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from the database for the first time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2D3748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D374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Find frequent items (single item patterns) and order them into a list L in frequency descending order. For example, L = {A:5, C:3, D;2, B:1}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2D3748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D374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each transaction order its frequent items according to the order in 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2D3748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D374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Scan the database the second time and construct FP-tree by putting each frequency ordered transaction onto it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88450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D9866D-F204-EC4D-A56B-B655ACB14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612" y="1581150"/>
            <a:ext cx="5438775" cy="3695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6B4B54-9A82-013E-66B0-C7444D1C4A8C}"/>
              </a:ext>
            </a:extLst>
          </p:cNvPr>
          <p:cNvSpPr txBox="1"/>
          <p:nvPr/>
        </p:nvSpPr>
        <p:spPr>
          <a:xfrm>
            <a:off x="1219200" y="5092184"/>
            <a:ext cx="70256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</a:t>
            </a:r>
            <a:r>
              <a:rPr lang="en-US" sz="2400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min_sup</a:t>
            </a:r>
            <a:r>
              <a:rPr lang="en-US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=3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4925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22967A-0469-D5F3-61B9-92AADAEE3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143000"/>
            <a:ext cx="8382000" cy="527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8790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39148F-D71F-BD8B-96C0-4A488D9A1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75" y="1543050"/>
            <a:ext cx="7639050" cy="37719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18D45A-A0AB-B46D-1D9F-0C4DB4DD2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485900"/>
            <a:ext cx="7924800" cy="38862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F30E31-53C6-134C-CA51-EBF0A1DE8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457" y="1981200"/>
            <a:ext cx="5257800" cy="39147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B995C2-F1A1-096E-8879-44327A1F2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811" y="1584307"/>
            <a:ext cx="3362325" cy="379095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C96C54-5921-F7F3-37BB-93D6FF737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1857375"/>
            <a:ext cx="7410450" cy="31432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3419" y="1132285"/>
            <a:ext cx="6577013" cy="3827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9525">
              <a:spcBef>
                <a:spcPts val="105"/>
              </a:spcBef>
            </a:pPr>
            <a:r>
              <a:rPr sz="2400" b="1" spc="1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</a:t>
            </a:r>
            <a:r>
              <a:rPr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Basket</a:t>
            </a:r>
            <a:r>
              <a:rPr sz="2400" b="1" spc="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Analysis:</a:t>
            </a:r>
            <a:r>
              <a:rPr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9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400" b="1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Motivating</a:t>
            </a:r>
            <a:r>
              <a:rPr sz="2400" b="1" spc="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endParaRPr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3419" y="1674544"/>
            <a:ext cx="7729538" cy="208711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46685" indent="-137636">
              <a:spcBef>
                <a:spcPts val="75"/>
              </a:spcBef>
              <a:buFont typeface="Arial MT"/>
              <a:buChar char="•"/>
              <a:tabLst>
                <a:tab pos="147161" algn="l"/>
                <a:tab pos="1213009" algn="l"/>
                <a:tab pos="2112645" algn="l"/>
                <a:tab pos="2970847" algn="l"/>
                <a:tab pos="3652361" algn="l"/>
                <a:tab pos="4023360" algn="l"/>
                <a:tab pos="4510564" algn="l"/>
                <a:tab pos="5627369" algn="l"/>
                <a:tab pos="5989796" algn="l"/>
                <a:tab pos="7354253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	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	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	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	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	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	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	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	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	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endParaRPr lang="en-US" sz="2000" spc="-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685">
              <a:spcBef>
                <a:spcPts val="608"/>
              </a:spcBef>
            </a:pP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correlations</a:t>
            </a:r>
            <a:r>
              <a:rPr lang="en-US" sz="20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transactional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relational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sets</a:t>
            </a:r>
          </a:p>
          <a:p>
            <a:pPr marL="146685">
              <a:spcBef>
                <a:spcPts val="608"/>
              </a:spcBef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685" indent="-137636">
              <a:spcBef>
                <a:spcPts val="536"/>
              </a:spcBef>
              <a:buFont typeface="Arial MT"/>
              <a:buChar char="•"/>
              <a:tabLst>
                <a:tab pos="147161" algn="l"/>
                <a:tab pos="5143024" algn="l"/>
              </a:tabLs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spc="35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</a:t>
            </a:r>
            <a:r>
              <a:rPr lang="en-US" sz="2000" spc="35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en-US" sz="2000" spc="34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2000" spc="35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</a:t>
            </a:r>
            <a:r>
              <a:rPr lang="en-US" sz="2000" spc="34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itemset</a:t>
            </a:r>
            <a:r>
              <a:rPr lang="en-US" sz="2000" spc="35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mining</a:t>
            </a:r>
            <a:r>
              <a:rPr lang="en-US" sz="2000" spc="35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	</a:t>
            </a:r>
            <a:r>
              <a:rPr lang="en-US" sz="2000" b="1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</a:t>
            </a:r>
            <a:r>
              <a:rPr lang="en-US" sz="2000" b="1" spc="33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basket</a:t>
            </a:r>
            <a:r>
              <a:rPr lang="en-US" sz="2000" b="1" spc="326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sz="2000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685" indent="-137636">
              <a:spcBef>
                <a:spcPts val="75"/>
              </a:spcBef>
              <a:buFont typeface="Arial MT"/>
              <a:buChar char="•"/>
              <a:tabLst>
                <a:tab pos="147161" algn="l"/>
                <a:tab pos="1213009" algn="l"/>
                <a:tab pos="2112645" algn="l"/>
                <a:tab pos="2970847" algn="l"/>
                <a:tab pos="3652361" algn="l"/>
                <a:tab pos="4023360" algn="l"/>
                <a:tab pos="4510564" algn="l"/>
                <a:tab pos="5627369" algn="l"/>
                <a:tab pos="5989796" algn="l"/>
                <a:tab pos="7354253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7200" y="3761654"/>
            <a:ext cx="8153400" cy="240771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46685" algn="just">
              <a:spcBef>
                <a:spcPts val="608"/>
              </a:spcBef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habit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associations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customers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place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their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“shopping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baskets”</a:t>
            </a:r>
          </a:p>
          <a:p>
            <a:pPr marL="146685" algn="just">
              <a:spcBef>
                <a:spcPts val="608"/>
              </a:spcBef>
            </a:pPr>
            <a:endParaRPr lang="en-US" sz="2000" spc="-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685" marR="3810" indent="-137636" algn="just">
              <a:lnSpc>
                <a:spcPts val="1943"/>
              </a:lnSpc>
              <a:spcBef>
                <a:spcPts val="780"/>
              </a:spcBef>
              <a:buFont typeface="Arial MT"/>
              <a:buChar char="•"/>
              <a:tabLst>
                <a:tab pos="147161" algn="l"/>
              </a:tabLst>
            </a:pP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instance, if customers are buying milk, how likely are they to also buy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bread (and what kind of bread) on the same trip to the supermarket? This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retailers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selective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marketing</a:t>
            </a:r>
            <a:r>
              <a:rPr lang="en-US"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plan their shelf space</a:t>
            </a:r>
          </a:p>
          <a:p>
            <a:pPr marL="9525">
              <a:spcBef>
                <a:spcPts val="75"/>
              </a:spcBef>
              <a:tabLst>
                <a:tab pos="587693" algn="l"/>
                <a:tab pos="1495425" algn="l"/>
                <a:tab pos="2492216" algn="l"/>
                <a:tab pos="3565684" algn="l"/>
                <a:tab pos="4391501" algn="l"/>
                <a:tab pos="5147786" algn="l"/>
                <a:tab pos="5544026" algn="l"/>
                <a:tab pos="6389370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FB49A1-AA67-2D91-49B0-18B0EAAC4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1643062"/>
            <a:ext cx="7505700" cy="3571875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2900" y="1063229"/>
            <a:ext cx="7406164" cy="471443"/>
          </a:xfrm>
          <a:prstGeom prst="rect">
            <a:avLst/>
          </a:prstGeom>
        </p:spPr>
        <p:txBody>
          <a:bodyPr vert="horz" wrap="square" lIns="0" tIns="60484" rIns="0" bIns="0" rtlCol="0">
            <a:spAutoFit/>
          </a:bodyPr>
          <a:lstStyle/>
          <a:p>
            <a:pPr marL="3023234" marR="3810" indent="-3014186">
              <a:lnSpc>
                <a:spcPts val="3210"/>
              </a:lnSpc>
              <a:spcBef>
                <a:spcPts val="476"/>
              </a:spcBef>
            </a:pPr>
            <a:r>
              <a:rPr sz="2800" spc="-3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Mining</a:t>
            </a:r>
            <a:r>
              <a:rPr sz="2800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frequent</a:t>
            </a:r>
            <a:r>
              <a:rPr sz="2800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itemset</a:t>
            </a:r>
            <a:r>
              <a:rPr sz="2800" spc="-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3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sz="2800" spc="-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23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vertical</a:t>
            </a:r>
            <a:r>
              <a:rPr sz="2800" spc="-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26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sz="2800" spc="-72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26319" y="2214429"/>
            <a:ext cx="7406164" cy="2999058"/>
          </a:xfrm>
          <a:prstGeom prst="rect">
            <a:avLst/>
          </a:prstGeom>
        </p:spPr>
        <p:txBody>
          <a:bodyPr vert="horz" wrap="square" lIns="0" tIns="40481" rIns="0" bIns="0" rtlCol="0">
            <a:spAutoFit/>
          </a:bodyPr>
          <a:lstStyle/>
          <a:p>
            <a:pPr marL="180975" marR="28575" indent="-137636">
              <a:lnSpc>
                <a:spcPts val="1943"/>
              </a:lnSpc>
              <a:spcBef>
                <a:spcPts val="319"/>
              </a:spcBef>
              <a:buFont typeface="Arial MT"/>
              <a:buChar char="•"/>
              <a:tabLst>
                <a:tab pos="180975" algn="l"/>
              </a:tabLst>
            </a:pP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Vertical data format is referred to data containing items that is presented in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sz="2400" spc="-39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  <a:r>
              <a:rPr sz="24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as(item_name,set_of_tranID)</a:t>
            </a:r>
            <a:endParaRPr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525">
              <a:lnSpc>
                <a:spcPts val="3889"/>
              </a:lnSpc>
            </a:pP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</a:t>
            </a:r>
            <a:endParaRPr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975" indent="-137636">
              <a:spcBef>
                <a:spcPts val="184"/>
              </a:spcBef>
              <a:buFont typeface="Arial MT"/>
              <a:buChar char="•"/>
              <a:tabLst>
                <a:tab pos="180975" algn="l"/>
              </a:tabLst>
            </a:pP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Convert/transform</a:t>
            </a:r>
            <a:r>
              <a:rPr sz="24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horizontal</a:t>
            </a:r>
            <a:r>
              <a:rPr sz="24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sz="24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4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vertical</a:t>
            </a:r>
            <a:r>
              <a:rPr sz="24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sz="24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  <a:endParaRPr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975" marR="700088" indent="-137636">
              <a:lnSpc>
                <a:spcPts val="1943"/>
              </a:lnSpc>
              <a:spcBef>
                <a:spcPts val="405"/>
              </a:spcBef>
              <a:buFont typeface="Arial MT"/>
              <a:buChar char="•"/>
              <a:tabLst>
                <a:tab pos="180975" algn="l"/>
              </a:tabLst>
            </a:pP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Frequent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itemset where (k=1,2,3.4….)which can be used to </a:t>
            </a:r>
            <a:r>
              <a:rPr sz="2400" spc="-39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</a:t>
            </a:r>
            <a:r>
              <a:rPr sz="24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(k+1) item set</a:t>
            </a:r>
            <a:endParaRPr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975" marR="3810" indent="-137636">
              <a:lnSpc>
                <a:spcPts val="1943"/>
              </a:lnSpc>
              <a:spcBef>
                <a:spcPts val="379"/>
              </a:spcBef>
              <a:buFont typeface="Arial MT"/>
              <a:buChar char="•"/>
              <a:tabLst>
                <a:tab pos="180975" algn="l"/>
              </a:tabLst>
            </a:pP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above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continues until no further frequent or conditional item set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sz="2400" spc="-39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found</a:t>
            </a:r>
            <a:endParaRPr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400" y="1995886"/>
            <a:ext cx="8162144" cy="3436144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9064" y="947190"/>
            <a:ext cx="8306453" cy="4689557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9705" y="1037134"/>
            <a:ext cx="8263328" cy="4598231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3492" y="980918"/>
            <a:ext cx="8409481" cy="4665687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2249" y="1131094"/>
            <a:ext cx="8297055" cy="450427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1065" y="1131094"/>
            <a:ext cx="8342027" cy="4481785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432" y="1131094"/>
            <a:ext cx="8184629" cy="4493028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3491" y="1131095"/>
            <a:ext cx="8623091" cy="4595812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5918" y="1131094"/>
            <a:ext cx="8195872" cy="45042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5375" y="1078817"/>
            <a:ext cx="7771001" cy="4648089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97529" y="990600"/>
            <a:ext cx="5658803" cy="441468"/>
          </a:xfrm>
          <a:prstGeom prst="rect">
            <a:avLst/>
          </a:prstGeom>
        </p:spPr>
        <p:txBody>
          <a:bodyPr vert="horz" wrap="square" lIns="0" tIns="10478" rIns="0" bIns="0" rtlCol="0">
            <a:spAutoFit/>
          </a:bodyPr>
          <a:lstStyle/>
          <a:p>
            <a:pPr marL="9525">
              <a:spcBef>
                <a:spcPts val="83"/>
              </a:spcBef>
            </a:pPr>
            <a:r>
              <a:rPr sz="2800" spc="-23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Sequential</a:t>
            </a:r>
            <a:r>
              <a:rPr sz="24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26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sz="24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3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Mining</a:t>
            </a:r>
            <a:r>
              <a:rPr sz="2400" spc="-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3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sz="24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19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SPM</a:t>
            </a:r>
            <a:r>
              <a:rPr sz="2400" spc="-1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3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23411" y="2146001"/>
            <a:ext cx="6807041" cy="3279103"/>
          </a:xfrm>
          <a:prstGeom prst="rect">
            <a:avLst/>
          </a:prstGeom>
        </p:spPr>
        <p:txBody>
          <a:bodyPr vert="horz" wrap="square" lIns="0" tIns="72390" rIns="0" bIns="0" rtlCol="0">
            <a:spAutoFit/>
          </a:bodyPr>
          <a:lstStyle/>
          <a:p>
            <a:pPr marL="140970" indent="-131921">
              <a:spcBef>
                <a:spcPts val="570"/>
              </a:spcBef>
              <a:buFont typeface="Arial MT"/>
              <a:buChar char="•"/>
              <a:tabLst>
                <a:tab pos="141446" algn="l"/>
              </a:tabLst>
            </a:pP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Sequence=set</a:t>
            </a:r>
            <a:r>
              <a:rPr sz="2400" spc="-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400" spc="-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ordered</a:t>
            </a:r>
            <a:r>
              <a:rPr sz="2400" spc="-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events</a:t>
            </a:r>
            <a:endParaRPr lang="en-US" sz="2400" spc="-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049">
              <a:spcBef>
                <a:spcPts val="570"/>
              </a:spcBef>
              <a:tabLst>
                <a:tab pos="141446" algn="l"/>
              </a:tabLst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0970" indent="-131921">
              <a:spcBef>
                <a:spcPts val="499"/>
              </a:spcBef>
              <a:buFont typeface="Arial MT"/>
              <a:buChar char="•"/>
              <a:tabLst>
                <a:tab pos="141446" algn="l"/>
              </a:tabLst>
            </a:pP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sz="2400" spc="-3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:s={e1,e2,e3,e4,e5}</a:t>
            </a:r>
            <a:endParaRPr lang="en-US" sz="2400" spc="-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049">
              <a:spcBef>
                <a:spcPts val="499"/>
              </a:spcBef>
              <a:tabLst>
                <a:tab pos="141446" algn="l"/>
              </a:tabLst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0970" marR="3810" indent="-131921">
              <a:lnSpc>
                <a:spcPts val="2265"/>
              </a:lnSpc>
              <a:spcBef>
                <a:spcPts val="788"/>
              </a:spcBef>
              <a:buFont typeface="Arial MT"/>
              <a:buChar char="•"/>
              <a:tabLst>
                <a:tab pos="141446" algn="l"/>
              </a:tabLst>
            </a:pP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SPM-&gt;process of finding frequent subsequences from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of </a:t>
            </a:r>
            <a:r>
              <a:rPr sz="2400" spc="-4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sequences</a:t>
            </a:r>
            <a:endParaRPr lang="en-US" sz="2400" spc="-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049" marR="3810">
              <a:lnSpc>
                <a:spcPts val="2265"/>
              </a:lnSpc>
              <a:spcBef>
                <a:spcPts val="788"/>
              </a:spcBef>
              <a:tabLst>
                <a:tab pos="141446" algn="l"/>
              </a:tabLst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0970" indent="-131921">
              <a:spcBef>
                <a:spcPts val="469"/>
              </a:spcBef>
              <a:buFont typeface="Arial MT"/>
              <a:buChar char="•"/>
              <a:tabLst>
                <a:tab pos="141446" algn="l"/>
                <a:tab pos="3731895" algn="l"/>
              </a:tabLst>
            </a:pP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Sequences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represented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	&gt;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4352" y="484663"/>
            <a:ext cx="53473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4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sz="2800" spc="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3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Databases</a:t>
            </a:r>
            <a:endParaRPr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21600" y="3860800"/>
            <a:ext cx="152400" cy="889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85800" y="1110363"/>
            <a:ext cx="8458200" cy="23816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10100"/>
              </a:lnSpc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equen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</a:t>
            </a:r>
            <a:r>
              <a:rPr sz="2800" spc="-2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aba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</a:t>
            </a:r>
            <a:r>
              <a:rPr sz="28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2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</a:t>
            </a:r>
            <a:r>
              <a:rPr sz="2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 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sz="28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events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00000"/>
              </a:lnSpc>
              <a:spcBef>
                <a:spcPts val="940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</a:t>
            </a:r>
            <a:r>
              <a:rPr sz="28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databases</a:t>
            </a:r>
            <a:r>
              <a:rPr sz="2800" spc="-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vs.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sz="28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databases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91795">
              <a:lnSpc>
                <a:spcPct val="100000"/>
              </a:lnSpc>
              <a:tabLst>
                <a:tab pos="4495165" algn="l"/>
              </a:tabLst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u="sng" spc="-2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</a:t>
            </a:r>
            <a:r>
              <a:rPr sz="2800" u="sng" spc="-9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u="sng" spc="-2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sz="2800" spc="-2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u="sng" spc="-3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sz="2800" u="sng" spc="-6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u="sng" spc="-2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sz="2800" u="sng" spc="-12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4919133" y="3682956"/>
          <a:ext cx="3505200" cy="19811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1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dirty="0">
                          <a:latin typeface="Arial MT"/>
                          <a:cs typeface="Arial MT"/>
                        </a:rPr>
                        <a:t>SID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7620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0" dirty="0">
                          <a:latin typeface="Arial MT"/>
                          <a:cs typeface="Arial MT"/>
                        </a:rPr>
                        <a:t>sequences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10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10" dirty="0">
                          <a:latin typeface="Arial MT"/>
                          <a:cs typeface="Arial MT"/>
                        </a:rPr>
                        <a:t>&lt;a(</a:t>
                      </a:r>
                      <a:r>
                        <a:rPr sz="2000" u="sng" spc="10" dirty="0">
                          <a:solidFill>
                            <a:srgbClr val="009999"/>
                          </a:solidFill>
                          <a:uFill>
                            <a:solidFill>
                              <a:srgbClr val="009999"/>
                            </a:solidFill>
                          </a:uFill>
                          <a:latin typeface="Arial MT"/>
                          <a:cs typeface="Arial MT"/>
                        </a:rPr>
                        <a:t>ab</a:t>
                      </a:r>
                      <a:r>
                        <a:rPr sz="2000" spc="10" dirty="0">
                          <a:latin typeface="Arial MT"/>
                          <a:cs typeface="Arial MT"/>
                        </a:rPr>
                        <a:t>c)(a</a:t>
                      </a:r>
                      <a:r>
                        <a:rPr sz="2000" u="sng" spc="10" dirty="0">
                          <a:solidFill>
                            <a:srgbClr val="009999"/>
                          </a:solidFill>
                          <a:uFill>
                            <a:solidFill>
                              <a:srgbClr val="009999"/>
                            </a:solidFill>
                          </a:uFill>
                          <a:latin typeface="Arial MT"/>
                          <a:cs typeface="Arial MT"/>
                        </a:rPr>
                        <a:t>c</a:t>
                      </a:r>
                      <a:r>
                        <a:rPr sz="2000" spc="10" dirty="0">
                          <a:latin typeface="Arial MT"/>
                          <a:cs typeface="Arial MT"/>
                        </a:rPr>
                        <a:t>)d(cf)&gt;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20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5" dirty="0">
                          <a:latin typeface="Arial MT"/>
                          <a:cs typeface="Arial MT"/>
                        </a:rPr>
                        <a:t>&lt;(ad)c(bc)(ae)&gt;</a:t>
                      </a:r>
                      <a:endParaRPr sz="2000" dirty="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59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30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19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259"/>
                        </a:spcBef>
                      </a:pPr>
                      <a:r>
                        <a:rPr sz="2000" spc="10" dirty="0">
                          <a:latin typeface="Arial MT"/>
                          <a:cs typeface="Arial MT"/>
                        </a:rPr>
                        <a:t>&lt;(ef)(</a:t>
                      </a:r>
                      <a:r>
                        <a:rPr sz="2000" u="sng" spc="10" dirty="0">
                          <a:solidFill>
                            <a:srgbClr val="009999"/>
                          </a:solidFill>
                          <a:uFill>
                            <a:solidFill>
                              <a:srgbClr val="009999"/>
                            </a:solidFill>
                          </a:uFill>
                          <a:latin typeface="Arial MT"/>
                          <a:cs typeface="Arial MT"/>
                        </a:rPr>
                        <a:t>ab</a:t>
                      </a:r>
                      <a:r>
                        <a:rPr sz="2000" spc="10" dirty="0">
                          <a:latin typeface="Arial MT"/>
                          <a:cs typeface="Arial MT"/>
                        </a:rPr>
                        <a:t>)(df)</a:t>
                      </a:r>
                      <a:r>
                        <a:rPr sz="2000" u="sng" spc="10" dirty="0">
                          <a:solidFill>
                            <a:srgbClr val="009999"/>
                          </a:solidFill>
                          <a:uFill>
                            <a:solidFill>
                              <a:srgbClr val="009999"/>
                            </a:solidFill>
                          </a:uFill>
                          <a:latin typeface="Arial MT"/>
                          <a:cs typeface="Arial MT"/>
                        </a:rPr>
                        <a:t>c</a:t>
                      </a:r>
                      <a:r>
                        <a:rPr sz="2000" spc="10" dirty="0">
                          <a:latin typeface="Arial MT"/>
                          <a:cs typeface="Arial MT"/>
                        </a:rPr>
                        <a:t>b&gt;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19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40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206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5" dirty="0">
                          <a:latin typeface="Arial MT"/>
                          <a:cs typeface="Arial MT"/>
                        </a:rPr>
                        <a:t>&lt;eg(af)cbc&gt;</a:t>
                      </a:r>
                      <a:endParaRPr sz="2000" dirty="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35400" y="3860800"/>
            <a:ext cx="152400" cy="88900"/>
          </a:xfrm>
          <a:prstGeom prst="rect">
            <a:avLst/>
          </a:prstGeom>
        </p:spPr>
      </p:pic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685800" y="3766438"/>
          <a:ext cx="3505200" cy="19811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1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39"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5" dirty="0">
                          <a:latin typeface="Arial MT"/>
                          <a:cs typeface="Arial MT"/>
                        </a:rPr>
                        <a:t>TID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dirty="0">
                          <a:latin typeface="Arial MT"/>
                          <a:cs typeface="Arial MT"/>
                        </a:rPr>
                        <a:t>itemsets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10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8255" algn="ctr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>
                          <a:latin typeface="Arial MT"/>
                          <a:cs typeface="Arial MT"/>
                        </a:rPr>
                        <a:t>a,</a:t>
                      </a:r>
                      <a:r>
                        <a:rPr sz="18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800" spc="-5" dirty="0">
                          <a:latin typeface="Arial MT"/>
                          <a:cs typeface="Arial MT"/>
                        </a:rPr>
                        <a:t>b,</a:t>
                      </a:r>
                      <a:r>
                        <a:rPr sz="18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800" dirty="0">
                          <a:latin typeface="Arial MT"/>
                          <a:cs typeface="Arial MT"/>
                        </a:rPr>
                        <a:t>d</a:t>
                      </a:r>
                    </a:p>
                  </a:txBody>
                  <a:tcPr marL="0" marR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20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>
                          <a:latin typeface="Arial MT"/>
                          <a:cs typeface="Arial MT"/>
                        </a:rPr>
                        <a:t>a,</a:t>
                      </a:r>
                      <a:r>
                        <a:rPr sz="18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800" dirty="0">
                          <a:latin typeface="Arial MT"/>
                          <a:cs typeface="Arial MT"/>
                        </a:rPr>
                        <a:t>c,</a:t>
                      </a:r>
                      <a:r>
                        <a:rPr sz="18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800" dirty="0">
                          <a:latin typeface="Arial MT"/>
                          <a:cs typeface="Arial MT"/>
                        </a:rPr>
                        <a:t>d</a:t>
                      </a:r>
                    </a:p>
                  </a:txBody>
                  <a:tcPr marL="0" marR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59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30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19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8255" algn="ctr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latin typeface="Arial MT"/>
                          <a:cs typeface="Arial MT"/>
                        </a:rPr>
                        <a:t>a,</a:t>
                      </a:r>
                      <a:r>
                        <a:rPr sz="18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800" spc="-5" dirty="0">
                          <a:latin typeface="Arial MT"/>
                          <a:cs typeface="Arial MT"/>
                        </a:rPr>
                        <a:t>d,</a:t>
                      </a:r>
                      <a:r>
                        <a:rPr sz="18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800" dirty="0">
                          <a:latin typeface="Arial MT"/>
                          <a:cs typeface="Arial MT"/>
                        </a:rPr>
                        <a:t>e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T="45719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40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>
                          <a:latin typeface="Arial MT"/>
                          <a:cs typeface="Arial MT"/>
                        </a:rPr>
                        <a:t>b,</a:t>
                      </a:r>
                      <a:r>
                        <a:rPr sz="18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800" spc="-5" dirty="0">
                          <a:latin typeface="Arial MT"/>
                          <a:cs typeface="Arial MT"/>
                        </a:rPr>
                        <a:t>e,</a:t>
                      </a:r>
                      <a:r>
                        <a:rPr sz="18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1800" dirty="0">
                          <a:latin typeface="Arial MT"/>
                          <a:cs typeface="Arial MT"/>
                        </a:rPr>
                        <a:t>f</a:t>
                      </a:r>
                    </a:p>
                  </a:txBody>
                  <a:tcPr marL="0" marR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8460740" y="6295087"/>
            <a:ext cx="175260" cy="2380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61</a:t>
            </a:fld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6140" y="6278245"/>
            <a:ext cx="124460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96277" y="516731"/>
            <a:ext cx="797877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sz="2800" spc="6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800" spc="-2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Sequential</a:t>
            </a:r>
            <a:r>
              <a:rPr sz="2800" spc="9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sz="2800" spc="5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Mining?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5940" y="1569720"/>
            <a:ext cx="8075930" cy="1422634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5600" marR="5080" indent="-342900">
              <a:lnSpc>
                <a:spcPts val="3500"/>
              </a:lnSpc>
              <a:spcBef>
                <a:spcPts val="500"/>
              </a:spcBef>
              <a:buFontTx/>
              <a:buChar char="•"/>
              <a:tabLst>
                <a:tab pos="354965" algn="l"/>
                <a:tab pos="355600" algn="l"/>
              </a:tabLst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 a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sequences and 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threshold,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</a:t>
            </a:r>
            <a:r>
              <a:rPr sz="2000" spc="-1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i="1" spc="15" dirty="0">
                <a:solidFill>
                  <a:srgbClr val="0099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frequent</a:t>
            </a:r>
            <a:r>
              <a:rPr lang="en-US" sz="2000" i="1" spc="15" dirty="0">
                <a:solidFill>
                  <a:srgbClr val="0099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subsequences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5080" indent="-342900">
              <a:lnSpc>
                <a:spcPts val="3500"/>
              </a:lnSpc>
              <a:spcBef>
                <a:spcPts val="500"/>
              </a:spcBef>
              <a:buChar char="•"/>
              <a:tabLst>
                <a:tab pos="354965" algn="l"/>
                <a:tab pos="355600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5940" y="2358817"/>
            <a:ext cx="2971800" cy="500778"/>
          </a:xfrm>
          <a:prstGeom prst="rect">
            <a:avLst/>
          </a:prstGeom>
        </p:spPr>
        <p:txBody>
          <a:bodyPr vert="horz" wrap="square" lIns="0" tIns="1911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10"/>
              </a:spcBef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u="sng" spc="-3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sz="2000" u="sng" spc="-5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u="sng" spc="-2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sz="2000" u="sng" spc="-12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67100" y="3403600"/>
            <a:ext cx="152400" cy="8890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3964940" y="2614439"/>
            <a:ext cx="1976120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u="sng" spc="-3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sz="2000" u="sng" spc="4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7073900" y="2667000"/>
          <a:ext cx="936625" cy="6235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46990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2000" spc="30" dirty="0">
                          <a:latin typeface="Tahoma"/>
                          <a:cs typeface="Tahoma"/>
                        </a:rPr>
                        <a:t>(</a:t>
                      </a:r>
                      <a:r>
                        <a:rPr sz="2000" spc="-10" dirty="0">
                          <a:latin typeface="Tahoma"/>
                          <a:cs typeface="Tahoma"/>
                        </a:rPr>
                        <a:t>d</a:t>
                      </a:r>
                      <a:r>
                        <a:rPr sz="2000" spc="60" dirty="0">
                          <a:latin typeface="Tahoma"/>
                          <a:cs typeface="Tahoma"/>
                        </a:rPr>
                        <a:t>f</a:t>
                      </a:r>
                      <a:r>
                        <a:rPr sz="2000" dirty="0">
                          <a:latin typeface="Tahoma"/>
                          <a:cs typeface="Tahoma"/>
                        </a:rPr>
                        <a:t>)</a:t>
                      </a:r>
                      <a:endParaRPr sz="2000">
                        <a:latin typeface="Tahoma"/>
                        <a:cs typeface="Tahoma"/>
                      </a:endParaRPr>
                    </a:p>
                  </a:txBody>
                  <a:tcPr marL="0" marR="0" marT="13970" marB="0">
                    <a:lnL w="19050">
                      <a:solidFill>
                        <a:srgbClr val="FF0000"/>
                      </a:solidFill>
                      <a:prstDash val="solid"/>
                    </a:lnL>
                    <a:lnR w="19050">
                      <a:solidFill>
                        <a:srgbClr val="FF0000"/>
                      </a:solidFill>
                      <a:prstDash val="solid"/>
                    </a:lnR>
                    <a:lnT w="19050">
                      <a:solidFill>
                        <a:srgbClr val="FF0000"/>
                      </a:solidFill>
                      <a:prstDash val="solid"/>
                    </a:lnT>
                    <a:lnB w="19050">
                      <a:solidFill>
                        <a:srgbClr val="FF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2000" dirty="0">
                          <a:latin typeface="Tahoma"/>
                          <a:cs typeface="Tahoma"/>
                        </a:rPr>
                        <a:t>c</a:t>
                      </a:r>
                      <a:endParaRPr sz="2000">
                        <a:latin typeface="Tahoma"/>
                        <a:cs typeface="Tahoma"/>
                      </a:endParaRPr>
                    </a:p>
                  </a:txBody>
                  <a:tcPr marL="0" marR="0" marT="13970" marB="0">
                    <a:lnL w="19050">
                      <a:solidFill>
                        <a:srgbClr val="FF0000"/>
                      </a:solidFill>
                      <a:prstDash val="solid"/>
                    </a:lnL>
                    <a:lnR w="19050">
                      <a:solidFill>
                        <a:srgbClr val="FF0000"/>
                      </a:solidFill>
                      <a:prstDash val="solid"/>
                    </a:lnR>
                    <a:lnT w="19050">
                      <a:solidFill>
                        <a:srgbClr val="FF0000"/>
                      </a:solidFill>
                      <a:prstDash val="solid"/>
                    </a:lnT>
                    <a:lnB w="19050">
                      <a:solidFill>
                        <a:srgbClr val="FF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59690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2000" dirty="0">
                          <a:latin typeface="Tahoma"/>
                          <a:cs typeface="Tahoma"/>
                        </a:rPr>
                        <a:t>b</a:t>
                      </a:r>
                      <a:endParaRPr sz="2000">
                        <a:latin typeface="Tahoma"/>
                        <a:cs typeface="Tahoma"/>
                      </a:endParaRPr>
                    </a:p>
                  </a:txBody>
                  <a:tcPr marL="0" marR="0" marT="13970" marB="0">
                    <a:lnL w="19050">
                      <a:solidFill>
                        <a:srgbClr val="FF0000"/>
                      </a:solidFill>
                      <a:prstDash val="solid"/>
                    </a:lnL>
                    <a:lnR w="19050">
                      <a:solidFill>
                        <a:srgbClr val="FF0000"/>
                      </a:solidFill>
                      <a:prstDash val="solid"/>
                    </a:lnR>
                    <a:lnT w="19050">
                      <a:solidFill>
                        <a:srgbClr val="FF0000"/>
                      </a:solidFill>
                      <a:prstDash val="solid"/>
                    </a:lnT>
                    <a:lnB w="19050">
                      <a:solidFill>
                        <a:srgbClr val="FF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" name="object 9"/>
          <p:cNvSpPr txBox="1"/>
          <p:nvPr/>
        </p:nvSpPr>
        <p:spPr>
          <a:xfrm>
            <a:off x="5956300" y="2674620"/>
            <a:ext cx="229616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340">
              <a:lnSpc>
                <a:spcPct val="100000"/>
              </a:lnSpc>
              <a:spcBef>
                <a:spcPts val="100"/>
              </a:spcBef>
              <a:tabLst>
                <a:tab pos="2098040" algn="l"/>
              </a:tabLst>
            </a:pP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	&gt;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848600" y="4457700"/>
            <a:ext cx="152400" cy="88900"/>
          </a:xfrm>
          <a:prstGeom prst="rect">
            <a:avLst/>
          </a:prstGeom>
        </p:spPr>
      </p:pic>
      <p:grpSp>
        <p:nvGrpSpPr>
          <p:cNvPr id="11" name="object 11"/>
          <p:cNvGrpSpPr/>
          <p:nvPr/>
        </p:nvGrpSpPr>
        <p:grpSpPr>
          <a:xfrm>
            <a:off x="5943600" y="2667000"/>
            <a:ext cx="1987550" cy="850265"/>
            <a:chOff x="5943600" y="2667000"/>
            <a:chExt cx="1987550" cy="850265"/>
          </a:xfrm>
        </p:grpSpPr>
        <p:sp>
          <p:nvSpPr>
            <p:cNvPr id="12" name="object 12"/>
            <p:cNvSpPr/>
            <p:nvPr/>
          </p:nvSpPr>
          <p:spPr>
            <a:xfrm>
              <a:off x="5949950" y="2673350"/>
              <a:ext cx="520700" cy="381000"/>
            </a:xfrm>
            <a:custGeom>
              <a:avLst/>
              <a:gdLst/>
              <a:ahLst/>
              <a:cxnLst/>
              <a:rect l="l" t="t" r="r" b="b"/>
              <a:pathLst>
                <a:path w="520700" h="381000">
                  <a:moveTo>
                    <a:pt x="0" y="0"/>
                  </a:moveTo>
                  <a:lnTo>
                    <a:pt x="520700" y="0"/>
                  </a:lnTo>
                  <a:lnTo>
                    <a:pt x="520700" y="381000"/>
                  </a:lnTo>
                  <a:lnTo>
                    <a:pt x="0" y="381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object 13"/>
            <p:cNvSpPr/>
            <p:nvPr/>
          </p:nvSpPr>
          <p:spPr>
            <a:xfrm>
              <a:off x="6483350" y="2673350"/>
              <a:ext cx="508000" cy="381000"/>
            </a:xfrm>
            <a:custGeom>
              <a:avLst/>
              <a:gdLst/>
              <a:ahLst/>
              <a:cxnLst/>
              <a:rect l="l" t="t" r="r" b="b"/>
              <a:pathLst>
                <a:path w="508000" h="381000">
                  <a:moveTo>
                    <a:pt x="0" y="0"/>
                  </a:moveTo>
                  <a:lnTo>
                    <a:pt x="508000" y="0"/>
                  </a:lnTo>
                  <a:lnTo>
                    <a:pt x="508000" y="381000"/>
                  </a:lnTo>
                  <a:lnTo>
                    <a:pt x="0" y="381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object 14"/>
            <p:cNvSpPr/>
            <p:nvPr/>
          </p:nvSpPr>
          <p:spPr>
            <a:xfrm>
              <a:off x="6178550" y="3054349"/>
              <a:ext cx="1752600" cy="462915"/>
            </a:xfrm>
            <a:custGeom>
              <a:avLst/>
              <a:gdLst/>
              <a:ahLst/>
              <a:cxnLst/>
              <a:rect l="l" t="t" r="r" b="b"/>
              <a:pathLst>
                <a:path w="1752600" h="462914">
                  <a:moveTo>
                    <a:pt x="1752600" y="0"/>
                  </a:moveTo>
                  <a:lnTo>
                    <a:pt x="1667459" y="3048"/>
                  </a:lnTo>
                  <a:lnTo>
                    <a:pt x="1682661" y="30924"/>
                  </a:lnTo>
                  <a:lnTo>
                    <a:pt x="939317" y="436384"/>
                  </a:lnTo>
                  <a:lnTo>
                    <a:pt x="1441958" y="51384"/>
                  </a:lnTo>
                  <a:lnTo>
                    <a:pt x="1461274" y="76593"/>
                  </a:lnTo>
                  <a:lnTo>
                    <a:pt x="1498600" y="0"/>
                  </a:lnTo>
                  <a:lnTo>
                    <a:pt x="1414932" y="16090"/>
                  </a:lnTo>
                  <a:lnTo>
                    <a:pt x="1434236" y="41300"/>
                  </a:lnTo>
                  <a:lnTo>
                    <a:pt x="915009" y="439026"/>
                  </a:lnTo>
                  <a:lnTo>
                    <a:pt x="1046886" y="73837"/>
                  </a:lnTo>
                  <a:lnTo>
                    <a:pt x="1076744" y="84620"/>
                  </a:lnTo>
                  <a:lnTo>
                    <a:pt x="1066800" y="0"/>
                  </a:lnTo>
                  <a:lnTo>
                    <a:pt x="1005078" y="58737"/>
                  </a:lnTo>
                  <a:lnTo>
                    <a:pt x="1034935" y="69519"/>
                  </a:lnTo>
                  <a:lnTo>
                    <a:pt x="900099" y="442925"/>
                  </a:lnTo>
                  <a:lnTo>
                    <a:pt x="655967" y="60794"/>
                  </a:lnTo>
                  <a:lnTo>
                    <a:pt x="682726" y="43700"/>
                  </a:lnTo>
                  <a:lnTo>
                    <a:pt x="609600" y="0"/>
                  </a:lnTo>
                  <a:lnTo>
                    <a:pt x="618515" y="84734"/>
                  </a:lnTo>
                  <a:lnTo>
                    <a:pt x="645274" y="67640"/>
                  </a:lnTo>
                  <a:lnTo>
                    <a:pt x="883793" y="441007"/>
                  </a:lnTo>
                  <a:lnTo>
                    <a:pt x="70827" y="28803"/>
                  </a:lnTo>
                  <a:lnTo>
                    <a:pt x="85191" y="482"/>
                  </a:lnTo>
                  <a:lnTo>
                    <a:pt x="0" y="0"/>
                  </a:lnTo>
                  <a:lnTo>
                    <a:pt x="50723" y="68453"/>
                  </a:lnTo>
                  <a:lnTo>
                    <a:pt x="65087" y="40132"/>
                  </a:lnTo>
                  <a:lnTo>
                    <a:pt x="898817" y="462864"/>
                  </a:lnTo>
                  <a:lnTo>
                    <a:pt x="901687" y="457212"/>
                  </a:lnTo>
                  <a:lnTo>
                    <a:pt x="905560" y="462241"/>
                  </a:lnTo>
                  <a:lnTo>
                    <a:pt x="913726" y="455993"/>
                  </a:lnTo>
                  <a:lnTo>
                    <a:pt x="917435" y="462775"/>
                  </a:lnTo>
                  <a:lnTo>
                    <a:pt x="1688744" y="42075"/>
                  </a:lnTo>
                  <a:lnTo>
                    <a:pt x="1703946" y="69938"/>
                  </a:lnTo>
                  <a:lnTo>
                    <a:pt x="175260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660900" y="5016500"/>
            <a:ext cx="660400" cy="723900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4345940" y="3587432"/>
            <a:ext cx="4446270" cy="18081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20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20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sz="20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list</a:t>
            </a: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alphabetically.</a:t>
            </a:r>
            <a:r>
              <a:rPr sz="2000" u="sng" spc="100" dirty="0"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5100" algn="just">
              <a:lnSpc>
                <a:spcPct val="100000"/>
              </a:lnSpc>
              <a:spcBef>
                <a:spcPts val="1960"/>
              </a:spcBef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&lt;a(bc)dc&gt;</a:t>
            </a:r>
            <a:r>
              <a:rPr sz="20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u="sng" spc="-3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subsequence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5100" algn="just">
              <a:lnSpc>
                <a:spcPct val="100000"/>
              </a:lnSpc>
              <a:spcBef>
                <a:spcPts val="10"/>
              </a:spcBef>
            </a:pP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sz="2000" u="sng" spc="-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</a:t>
            </a:r>
            <a:r>
              <a:rPr sz="2000" u="sng" spc="-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bc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)(ac)</a:t>
            </a:r>
            <a:r>
              <a:rPr sz="2000" u="sng" spc="-5" dirty="0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sz="2000" u="sng" spc="-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f)&gt;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16939" y="5738639"/>
            <a:ext cx="6853555" cy="72628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2920"/>
              </a:lnSpc>
              <a:spcBef>
                <a:spcPts val="120"/>
              </a:spcBef>
            </a:pP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u="sng" spc="-3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r>
              <a:rPr sz="2000" u="sng" spc="3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u="sng" spc="-3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threshold</a:t>
            </a:r>
            <a:r>
              <a:rPr sz="2000" spc="-8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min_sup</a:t>
            </a:r>
            <a:r>
              <a:rPr sz="2000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=2,</a:t>
            </a:r>
            <a:r>
              <a:rPr sz="2000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&lt;(ab)c&gt;</a:t>
            </a:r>
            <a:r>
              <a:rPr sz="20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  <a:p>
            <a:pPr marL="12700">
              <a:lnSpc>
                <a:spcPts val="2920"/>
              </a:lnSpc>
            </a:pPr>
            <a:r>
              <a:rPr sz="2000" u="sng" spc="-3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sequential</a:t>
            </a:r>
            <a:r>
              <a:rPr sz="2000" u="sng" spc="-4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u="sng" spc="-1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442912" y="3567112"/>
          <a:ext cx="3505200" cy="19811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1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dirty="0">
                          <a:latin typeface="Arial MT"/>
                          <a:cs typeface="Arial MT"/>
                        </a:rPr>
                        <a:t>SID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6350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0" dirty="0">
                          <a:latin typeface="Arial MT"/>
                          <a:cs typeface="Arial MT"/>
                        </a:rPr>
                        <a:t>sequence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39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10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10" dirty="0">
                          <a:latin typeface="Arial MT"/>
                          <a:cs typeface="Arial MT"/>
                        </a:rPr>
                        <a:t>&lt;a(</a:t>
                      </a:r>
                      <a:r>
                        <a:rPr sz="2000" u="sng" spc="10" dirty="0">
                          <a:solidFill>
                            <a:srgbClr val="009999"/>
                          </a:solidFill>
                          <a:uFill>
                            <a:solidFill>
                              <a:srgbClr val="009999"/>
                            </a:solidFill>
                          </a:uFill>
                          <a:latin typeface="Arial MT"/>
                          <a:cs typeface="Arial MT"/>
                        </a:rPr>
                        <a:t>ab</a:t>
                      </a:r>
                      <a:r>
                        <a:rPr sz="2000" spc="10" dirty="0">
                          <a:latin typeface="Arial MT"/>
                          <a:cs typeface="Arial MT"/>
                        </a:rPr>
                        <a:t>c)(a</a:t>
                      </a:r>
                      <a:r>
                        <a:rPr sz="2000" u="sng" spc="10" dirty="0">
                          <a:solidFill>
                            <a:srgbClr val="009999"/>
                          </a:solidFill>
                          <a:uFill>
                            <a:solidFill>
                              <a:srgbClr val="009999"/>
                            </a:solidFill>
                          </a:uFill>
                          <a:latin typeface="Arial MT"/>
                          <a:cs typeface="Arial MT"/>
                        </a:rPr>
                        <a:t>c</a:t>
                      </a:r>
                      <a:r>
                        <a:rPr sz="2000" spc="10" dirty="0">
                          <a:latin typeface="Arial MT"/>
                          <a:cs typeface="Arial MT"/>
                        </a:rPr>
                        <a:t>)d(cf)&gt;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20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5" dirty="0">
                          <a:latin typeface="Arial MT"/>
                          <a:cs typeface="Arial MT"/>
                        </a:rPr>
                        <a:t>&lt;(ad)c(bc)(ae)&gt;</a:t>
                      </a:r>
                      <a:endParaRPr sz="2000" dirty="0">
                        <a:latin typeface="Arial MT"/>
                        <a:cs typeface="Arial MT"/>
                      </a:endParaRPr>
                    </a:p>
                  </a:txBody>
                  <a:tcPr marL="0" marR="0" marT="3302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59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30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19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259"/>
                        </a:spcBef>
                      </a:pPr>
                      <a:r>
                        <a:rPr sz="2000" spc="10" dirty="0">
                          <a:latin typeface="Arial MT"/>
                          <a:cs typeface="Arial MT"/>
                        </a:rPr>
                        <a:t>&lt;(ef)(</a:t>
                      </a:r>
                      <a:r>
                        <a:rPr sz="2000" u="sng" spc="10" dirty="0">
                          <a:solidFill>
                            <a:srgbClr val="009999"/>
                          </a:solidFill>
                          <a:uFill>
                            <a:solidFill>
                              <a:srgbClr val="009999"/>
                            </a:solidFill>
                          </a:uFill>
                          <a:latin typeface="Arial MT"/>
                          <a:cs typeface="Arial MT"/>
                        </a:rPr>
                        <a:t>ab</a:t>
                      </a:r>
                      <a:r>
                        <a:rPr sz="2000" spc="10" dirty="0">
                          <a:latin typeface="Arial MT"/>
                          <a:cs typeface="Arial MT"/>
                        </a:rPr>
                        <a:t>)(df)</a:t>
                      </a:r>
                      <a:r>
                        <a:rPr sz="2000" u="sng" spc="10" dirty="0">
                          <a:solidFill>
                            <a:srgbClr val="009999"/>
                          </a:solidFill>
                          <a:uFill>
                            <a:solidFill>
                              <a:srgbClr val="009999"/>
                            </a:solidFill>
                          </a:uFill>
                          <a:latin typeface="Arial MT"/>
                          <a:cs typeface="Arial MT"/>
                        </a:rPr>
                        <a:t>c</a:t>
                      </a:r>
                      <a:r>
                        <a:rPr sz="2000" spc="10" dirty="0">
                          <a:latin typeface="Arial MT"/>
                          <a:cs typeface="Arial MT"/>
                        </a:rPr>
                        <a:t>b&gt;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19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59"/>
                        </a:spcBef>
                      </a:pPr>
                      <a:r>
                        <a:rPr sz="2000" spc="-15" dirty="0">
                          <a:latin typeface="Arial MT"/>
                          <a:cs typeface="Arial MT"/>
                        </a:rPr>
                        <a:t>40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33019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2065" algn="ctr">
                        <a:lnSpc>
                          <a:spcPct val="100000"/>
                        </a:lnSpc>
                        <a:spcBef>
                          <a:spcPts val="259"/>
                        </a:spcBef>
                      </a:pPr>
                      <a:r>
                        <a:rPr sz="2000" spc="5" dirty="0">
                          <a:latin typeface="Arial MT"/>
                          <a:cs typeface="Arial MT"/>
                        </a:rPr>
                        <a:t>&lt;eg(af)cbc&gt;</a:t>
                      </a:r>
                      <a:endParaRPr sz="2000" dirty="0">
                        <a:latin typeface="Arial MT"/>
                        <a:cs typeface="Arial MT"/>
                      </a:endParaRPr>
                    </a:p>
                  </a:txBody>
                  <a:tcPr marL="0" marR="0" marT="33019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9740" y="725324"/>
            <a:ext cx="82296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800" spc="-2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800" spc="-14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sz="2800" spc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2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Property</a:t>
            </a:r>
            <a:r>
              <a:rPr sz="2800" spc="8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800" spc="-2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Sequential </a:t>
            </a:r>
            <a:r>
              <a:rPr sz="2800" spc="-1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Patterns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3400" y="1765852"/>
            <a:ext cx="8394065" cy="3326295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440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latin typeface="Arial MT"/>
                <a:cs typeface="Arial MT"/>
              </a:rPr>
              <a:t>A</a:t>
            </a:r>
            <a:r>
              <a:rPr sz="2800" spc="-150" dirty="0">
                <a:latin typeface="Arial MT"/>
                <a:cs typeface="Arial MT"/>
              </a:rPr>
              <a:t> </a:t>
            </a:r>
            <a:r>
              <a:rPr sz="2800" spc="40" dirty="0">
                <a:latin typeface="Arial MT"/>
                <a:cs typeface="Arial MT"/>
              </a:rPr>
              <a:t>ba</a:t>
            </a:r>
            <a:r>
              <a:rPr sz="2800" dirty="0">
                <a:latin typeface="Arial MT"/>
                <a:cs typeface="Arial MT"/>
              </a:rPr>
              <a:t>s</a:t>
            </a:r>
            <a:r>
              <a:rPr sz="2800" spc="-25" dirty="0">
                <a:latin typeface="Arial MT"/>
                <a:cs typeface="Arial MT"/>
              </a:rPr>
              <a:t>i</a:t>
            </a:r>
            <a:r>
              <a:rPr sz="2800" dirty="0">
                <a:latin typeface="Arial MT"/>
                <a:cs typeface="Arial MT"/>
              </a:rPr>
              <a:t>c</a:t>
            </a:r>
            <a:r>
              <a:rPr sz="2800" spc="-80" dirty="0">
                <a:latin typeface="Arial MT"/>
                <a:cs typeface="Arial MT"/>
              </a:rPr>
              <a:t> </a:t>
            </a:r>
            <a:r>
              <a:rPr sz="2800" spc="40" dirty="0">
                <a:latin typeface="Arial MT"/>
                <a:cs typeface="Arial MT"/>
              </a:rPr>
              <a:t>p</a:t>
            </a:r>
            <a:r>
              <a:rPr sz="2800" spc="-35" dirty="0">
                <a:latin typeface="Arial MT"/>
                <a:cs typeface="Arial MT"/>
              </a:rPr>
              <a:t>r</a:t>
            </a:r>
            <a:r>
              <a:rPr sz="2800" spc="40" dirty="0">
                <a:latin typeface="Arial MT"/>
                <a:cs typeface="Arial MT"/>
              </a:rPr>
              <a:t>ope</a:t>
            </a:r>
            <a:r>
              <a:rPr sz="2800" spc="-35" dirty="0">
                <a:latin typeface="Arial MT"/>
                <a:cs typeface="Arial MT"/>
              </a:rPr>
              <a:t>r</a:t>
            </a:r>
            <a:r>
              <a:rPr sz="2800" spc="20" dirty="0">
                <a:latin typeface="Arial MT"/>
                <a:cs typeface="Arial MT"/>
              </a:rPr>
              <a:t>t</a:t>
            </a:r>
            <a:r>
              <a:rPr sz="2800" dirty="0">
                <a:latin typeface="Arial MT"/>
                <a:cs typeface="Arial MT"/>
              </a:rPr>
              <a:t>y:</a:t>
            </a:r>
            <a:r>
              <a:rPr sz="2800" spc="-260" dirty="0">
                <a:latin typeface="Arial MT"/>
                <a:cs typeface="Arial MT"/>
              </a:rPr>
              <a:t> </a:t>
            </a:r>
            <a:r>
              <a:rPr sz="2800" spc="30" dirty="0">
                <a:latin typeface="Arial MT"/>
                <a:cs typeface="Arial MT"/>
              </a:rPr>
              <a:t>A</a:t>
            </a:r>
            <a:r>
              <a:rPr sz="2800" spc="40" dirty="0">
                <a:latin typeface="Arial MT"/>
                <a:cs typeface="Arial MT"/>
              </a:rPr>
              <a:t>p</a:t>
            </a:r>
            <a:r>
              <a:rPr sz="2800" spc="-35" dirty="0">
                <a:latin typeface="Arial MT"/>
                <a:cs typeface="Arial MT"/>
              </a:rPr>
              <a:t>r</a:t>
            </a:r>
            <a:r>
              <a:rPr sz="2800" spc="-25" dirty="0">
                <a:latin typeface="Arial MT"/>
                <a:cs typeface="Arial MT"/>
              </a:rPr>
              <a:t>i</a:t>
            </a:r>
            <a:r>
              <a:rPr sz="2800" spc="40" dirty="0">
                <a:latin typeface="Arial MT"/>
                <a:cs typeface="Arial MT"/>
              </a:rPr>
              <a:t>o</a:t>
            </a:r>
            <a:r>
              <a:rPr sz="2800" spc="-35" dirty="0">
                <a:latin typeface="Arial MT"/>
                <a:cs typeface="Arial MT"/>
              </a:rPr>
              <a:t>r</a:t>
            </a:r>
            <a:r>
              <a:rPr sz="2800" dirty="0">
                <a:latin typeface="Arial MT"/>
                <a:cs typeface="Arial MT"/>
              </a:rPr>
              <a:t>i </a:t>
            </a:r>
            <a:r>
              <a:rPr sz="2800" spc="-35" dirty="0">
                <a:latin typeface="Arial MT"/>
                <a:cs typeface="Arial MT"/>
              </a:rPr>
              <a:t>(</a:t>
            </a:r>
            <a:r>
              <a:rPr sz="2800" spc="30" dirty="0">
                <a:latin typeface="Arial MT"/>
                <a:cs typeface="Arial MT"/>
              </a:rPr>
              <a:t>A</a:t>
            </a:r>
            <a:r>
              <a:rPr sz="2800" spc="40" dirty="0">
                <a:latin typeface="Arial MT"/>
                <a:cs typeface="Arial MT"/>
              </a:rPr>
              <a:t>g</a:t>
            </a:r>
            <a:r>
              <a:rPr sz="2800" spc="-35" dirty="0">
                <a:latin typeface="Arial MT"/>
                <a:cs typeface="Arial MT"/>
              </a:rPr>
              <a:t>r</a:t>
            </a:r>
            <a:r>
              <a:rPr sz="2800" spc="40" dirty="0">
                <a:latin typeface="Arial MT"/>
                <a:cs typeface="Arial MT"/>
              </a:rPr>
              <a:t>a</a:t>
            </a:r>
            <a:r>
              <a:rPr sz="2800" spc="-25" dirty="0">
                <a:latin typeface="Arial MT"/>
                <a:cs typeface="Arial MT"/>
              </a:rPr>
              <a:t>w</a:t>
            </a:r>
            <a:r>
              <a:rPr sz="2800" spc="40" dirty="0">
                <a:latin typeface="Arial MT"/>
                <a:cs typeface="Arial MT"/>
              </a:rPr>
              <a:t>a</a:t>
            </a:r>
            <a:r>
              <a:rPr sz="2800" dirty="0">
                <a:latin typeface="Arial MT"/>
                <a:cs typeface="Arial MT"/>
              </a:rPr>
              <a:t>l</a:t>
            </a:r>
            <a:r>
              <a:rPr sz="2800" spc="-10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&amp;</a:t>
            </a:r>
            <a:r>
              <a:rPr sz="2800" spc="50" dirty="0">
                <a:latin typeface="Arial MT"/>
                <a:cs typeface="Arial MT"/>
              </a:rPr>
              <a:t> </a:t>
            </a:r>
            <a:r>
              <a:rPr sz="2800" spc="30" dirty="0">
                <a:latin typeface="Arial MT"/>
                <a:cs typeface="Arial MT"/>
              </a:rPr>
              <a:t>S</a:t>
            </a:r>
            <a:r>
              <a:rPr sz="2800" spc="-25" dirty="0">
                <a:latin typeface="Arial MT"/>
                <a:cs typeface="Arial MT"/>
              </a:rPr>
              <a:t>i</a:t>
            </a:r>
            <a:r>
              <a:rPr sz="2800" spc="-35" dirty="0">
                <a:latin typeface="Arial MT"/>
                <a:cs typeface="Arial MT"/>
              </a:rPr>
              <a:t>r</a:t>
            </a:r>
            <a:r>
              <a:rPr sz="2800" dirty="0">
                <a:latin typeface="Arial MT"/>
                <a:cs typeface="Arial MT"/>
              </a:rPr>
              <a:t>k</a:t>
            </a:r>
            <a:r>
              <a:rPr sz="2800" spc="40" dirty="0">
                <a:latin typeface="Arial MT"/>
                <a:cs typeface="Arial MT"/>
              </a:rPr>
              <a:t>an</a:t>
            </a:r>
            <a:r>
              <a:rPr sz="2800" spc="20" dirty="0">
                <a:latin typeface="Arial MT"/>
                <a:cs typeface="Arial MT"/>
              </a:rPr>
              <a:t>t</a:t>
            </a:r>
            <a:r>
              <a:rPr sz="2800" spc="5" dirty="0">
                <a:latin typeface="Tahoma"/>
                <a:cs typeface="Tahoma"/>
              </a:rPr>
              <a:t>’</a:t>
            </a:r>
            <a:r>
              <a:rPr sz="2800" spc="40" dirty="0">
                <a:latin typeface="Arial MT"/>
                <a:cs typeface="Arial MT"/>
              </a:rPr>
              <a:t>94)</a:t>
            </a:r>
            <a:endParaRPr sz="2800" dirty="0">
              <a:latin typeface="Arial MT"/>
              <a:cs typeface="Arial MT"/>
            </a:endParaRPr>
          </a:p>
          <a:p>
            <a:pPr marL="762000" marR="5080" lvl="1" indent="-292100">
              <a:lnSpc>
                <a:spcPct val="122000"/>
              </a:lnSpc>
              <a:spcBef>
                <a:spcPts val="600"/>
              </a:spcBef>
              <a:buChar char="–"/>
              <a:tabLst>
                <a:tab pos="762000" algn="l"/>
              </a:tabLst>
            </a:pPr>
            <a:r>
              <a:rPr sz="2800" spc="20" dirty="0">
                <a:latin typeface="Arial MT"/>
                <a:cs typeface="Arial MT"/>
              </a:rPr>
              <a:t>I</a:t>
            </a:r>
            <a:r>
              <a:rPr sz="2800" dirty="0">
                <a:latin typeface="Arial MT"/>
                <a:cs typeface="Arial MT"/>
              </a:rPr>
              <a:t>f</a:t>
            </a:r>
            <a:r>
              <a:rPr sz="2800" spc="-6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a</a:t>
            </a:r>
            <a:r>
              <a:rPr sz="2800" spc="6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s</a:t>
            </a:r>
            <a:r>
              <a:rPr sz="2800" spc="40" dirty="0">
                <a:latin typeface="Arial MT"/>
                <a:cs typeface="Arial MT"/>
              </a:rPr>
              <a:t>equen</a:t>
            </a:r>
            <a:r>
              <a:rPr sz="2800" dirty="0">
                <a:latin typeface="Arial MT"/>
                <a:cs typeface="Arial MT"/>
              </a:rPr>
              <a:t>ce</a:t>
            </a:r>
            <a:r>
              <a:rPr sz="2800" spc="-235" dirty="0">
                <a:latin typeface="Arial MT"/>
                <a:cs typeface="Arial MT"/>
              </a:rPr>
              <a:t> </a:t>
            </a:r>
            <a:r>
              <a:rPr sz="2800" i="1" dirty="0">
                <a:latin typeface="Arial"/>
                <a:cs typeface="Arial"/>
              </a:rPr>
              <a:t>S</a:t>
            </a:r>
            <a:r>
              <a:rPr sz="2800" i="1" spc="50" dirty="0">
                <a:latin typeface="Arial"/>
                <a:cs typeface="Arial"/>
              </a:rPr>
              <a:t> </a:t>
            </a:r>
            <a:r>
              <a:rPr sz="2800" spc="-25" dirty="0">
                <a:latin typeface="Arial MT"/>
                <a:cs typeface="Arial MT"/>
              </a:rPr>
              <a:t>i</a:t>
            </a:r>
            <a:r>
              <a:rPr sz="2800" dirty="0">
                <a:latin typeface="Arial MT"/>
                <a:cs typeface="Arial MT"/>
              </a:rPr>
              <a:t>s</a:t>
            </a:r>
            <a:r>
              <a:rPr sz="2800" spc="20" dirty="0">
                <a:latin typeface="Arial MT"/>
                <a:cs typeface="Arial MT"/>
              </a:rPr>
              <a:t> </a:t>
            </a:r>
            <a:r>
              <a:rPr sz="2800" spc="40" dirty="0">
                <a:latin typeface="Arial MT"/>
                <a:cs typeface="Arial MT"/>
              </a:rPr>
              <a:t>no</a:t>
            </a:r>
            <a:r>
              <a:rPr sz="2800" dirty="0">
                <a:latin typeface="Arial MT"/>
                <a:cs typeface="Arial MT"/>
              </a:rPr>
              <a:t>t</a:t>
            </a:r>
            <a:r>
              <a:rPr sz="2800" spc="-160" dirty="0">
                <a:latin typeface="Arial MT"/>
                <a:cs typeface="Arial MT"/>
              </a:rPr>
              <a:t> </a:t>
            </a:r>
            <a:r>
              <a:rPr sz="2800" spc="20" dirty="0">
                <a:latin typeface="Arial MT"/>
                <a:cs typeface="Arial MT"/>
              </a:rPr>
              <a:t>f</a:t>
            </a:r>
            <a:r>
              <a:rPr sz="2800" spc="-35" dirty="0">
                <a:latin typeface="Arial MT"/>
                <a:cs typeface="Arial MT"/>
              </a:rPr>
              <a:t>r</a:t>
            </a:r>
            <a:r>
              <a:rPr sz="2800" spc="40" dirty="0">
                <a:latin typeface="Arial MT"/>
                <a:cs typeface="Arial MT"/>
              </a:rPr>
              <a:t>equen</a:t>
            </a:r>
            <a:r>
              <a:rPr sz="2800" spc="20" dirty="0">
                <a:latin typeface="Arial MT"/>
                <a:cs typeface="Arial MT"/>
              </a:rPr>
              <a:t>t</a:t>
            </a:r>
            <a:r>
              <a:rPr sz="2800" dirty="0">
                <a:latin typeface="Arial MT"/>
                <a:cs typeface="Arial MT"/>
              </a:rPr>
              <a:t>,</a:t>
            </a:r>
            <a:r>
              <a:rPr sz="2800" spc="-160" dirty="0">
                <a:latin typeface="Arial MT"/>
                <a:cs typeface="Arial MT"/>
              </a:rPr>
              <a:t> </a:t>
            </a:r>
            <a:r>
              <a:rPr sz="2800" spc="20" dirty="0">
                <a:latin typeface="Arial MT"/>
                <a:cs typeface="Arial MT"/>
              </a:rPr>
              <a:t>t</a:t>
            </a:r>
            <a:r>
              <a:rPr sz="2800" spc="40" dirty="0">
                <a:latin typeface="Arial MT"/>
                <a:cs typeface="Arial MT"/>
              </a:rPr>
              <a:t>he</a:t>
            </a:r>
            <a:r>
              <a:rPr sz="2800" dirty="0">
                <a:latin typeface="Arial MT"/>
                <a:cs typeface="Arial MT"/>
              </a:rPr>
              <a:t>n</a:t>
            </a:r>
            <a:r>
              <a:rPr sz="2800" spc="-140" dirty="0">
                <a:latin typeface="Arial MT"/>
                <a:cs typeface="Arial MT"/>
              </a:rPr>
              <a:t> </a:t>
            </a:r>
            <a:r>
              <a:rPr sz="2800" spc="40" dirty="0">
                <a:latin typeface="Arial MT"/>
                <a:cs typeface="Arial MT"/>
              </a:rPr>
              <a:t>non</a:t>
            </a:r>
            <a:r>
              <a:rPr sz="2800" dirty="0">
                <a:latin typeface="Arial MT"/>
                <a:cs typeface="Arial MT"/>
              </a:rPr>
              <a:t>e</a:t>
            </a:r>
            <a:r>
              <a:rPr sz="2800" spc="-140" dirty="0">
                <a:latin typeface="Arial MT"/>
                <a:cs typeface="Arial MT"/>
              </a:rPr>
              <a:t> </a:t>
            </a:r>
            <a:r>
              <a:rPr sz="2800" spc="40" dirty="0">
                <a:latin typeface="Arial MT"/>
                <a:cs typeface="Arial MT"/>
              </a:rPr>
              <a:t>o</a:t>
            </a:r>
            <a:r>
              <a:rPr sz="2800" dirty="0">
                <a:latin typeface="Arial MT"/>
                <a:cs typeface="Arial MT"/>
              </a:rPr>
              <a:t>f</a:t>
            </a:r>
            <a:r>
              <a:rPr sz="2800" spc="40" dirty="0">
                <a:latin typeface="Arial MT"/>
                <a:cs typeface="Arial MT"/>
              </a:rPr>
              <a:t> </a:t>
            </a:r>
            <a:r>
              <a:rPr sz="2800" spc="20" dirty="0">
                <a:latin typeface="Arial MT"/>
                <a:cs typeface="Arial MT"/>
              </a:rPr>
              <a:t>t</a:t>
            </a:r>
            <a:r>
              <a:rPr sz="2800" spc="40" dirty="0">
                <a:latin typeface="Arial MT"/>
                <a:cs typeface="Arial MT"/>
              </a:rPr>
              <a:t>he  </a:t>
            </a:r>
            <a:r>
              <a:rPr sz="2800" dirty="0">
                <a:latin typeface="Arial MT"/>
                <a:cs typeface="Arial MT"/>
              </a:rPr>
              <a:t>s</a:t>
            </a:r>
            <a:r>
              <a:rPr sz="2800" spc="40" dirty="0">
                <a:latin typeface="Arial MT"/>
                <a:cs typeface="Arial MT"/>
              </a:rPr>
              <a:t>upe</a:t>
            </a:r>
            <a:r>
              <a:rPr sz="2800" spc="-35" dirty="0">
                <a:latin typeface="Arial MT"/>
                <a:cs typeface="Arial MT"/>
              </a:rPr>
              <a:t>r-</a:t>
            </a:r>
            <a:r>
              <a:rPr sz="2800" dirty="0">
                <a:latin typeface="Arial MT"/>
                <a:cs typeface="Arial MT"/>
              </a:rPr>
              <a:t>s</a:t>
            </a:r>
            <a:r>
              <a:rPr sz="2800" spc="40" dirty="0">
                <a:latin typeface="Arial MT"/>
                <a:cs typeface="Arial MT"/>
              </a:rPr>
              <a:t>equen</a:t>
            </a:r>
            <a:r>
              <a:rPr sz="2800" dirty="0">
                <a:latin typeface="Arial MT"/>
                <a:cs typeface="Arial MT"/>
              </a:rPr>
              <a:t>c</a:t>
            </a:r>
            <a:r>
              <a:rPr sz="2800" spc="40" dirty="0">
                <a:latin typeface="Arial MT"/>
                <a:cs typeface="Arial MT"/>
              </a:rPr>
              <a:t>e</a:t>
            </a:r>
            <a:r>
              <a:rPr sz="2800" dirty="0">
                <a:latin typeface="Arial MT"/>
                <a:cs typeface="Arial MT"/>
              </a:rPr>
              <a:t>s</a:t>
            </a:r>
            <a:r>
              <a:rPr sz="2800" spc="-280" dirty="0">
                <a:latin typeface="Arial MT"/>
                <a:cs typeface="Arial MT"/>
              </a:rPr>
              <a:t> </a:t>
            </a:r>
            <a:r>
              <a:rPr sz="2800" spc="40" dirty="0">
                <a:latin typeface="Arial MT"/>
                <a:cs typeface="Arial MT"/>
              </a:rPr>
              <a:t>o</a:t>
            </a:r>
            <a:r>
              <a:rPr sz="2800" dirty="0">
                <a:latin typeface="Arial MT"/>
                <a:cs typeface="Arial MT"/>
              </a:rPr>
              <a:t>f</a:t>
            </a:r>
            <a:r>
              <a:rPr sz="2800" spc="-60" dirty="0">
                <a:latin typeface="Arial MT"/>
                <a:cs typeface="Arial MT"/>
              </a:rPr>
              <a:t> </a:t>
            </a:r>
            <a:r>
              <a:rPr sz="2800" i="1" dirty="0">
                <a:latin typeface="Arial"/>
                <a:cs typeface="Arial"/>
              </a:rPr>
              <a:t>S</a:t>
            </a:r>
            <a:r>
              <a:rPr sz="2800" i="1" spc="50" dirty="0">
                <a:latin typeface="Arial"/>
                <a:cs typeface="Arial"/>
              </a:rPr>
              <a:t> </a:t>
            </a:r>
            <a:r>
              <a:rPr sz="2800" spc="-25" dirty="0">
                <a:latin typeface="Arial MT"/>
                <a:cs typeface="Arial MT"/>
              </a:rPr>
              <a:t>i</a:t>
            </a:r>
            <a:r>
              <a:rPr sz="2800" dirty="0">
                <a:latin typeface="Arial MT"/>
                <a:cs typeface="Arial MT"/>
              </a:rPr>
              <a:t>s</a:t>
            </a:r>
            <a:r>
              <a:rPr sz="2800" spc="20" dirty="0">
                <a:latin typeface="Arial MT"/>
                <a:cs typeface="Arial MT"/>
              </a:rPr>
              <a:t> f</a:t>
            </a:r>
            <a:r>
              <a:rPr sz="2800" spc="-35" dirty="0">
                <a:latin typeface="Arial MT"/>
                <a:cs typeface="Arial MT"/>
              </a:rPr>
              <a:t>r</a:t>
            </a:r>
            <a:r>
              <a:rPr sz="2800" spc="40" dirty="0">
                <a:latin typeface="Arial MT"/>
                <a:cs typeface="Arial MT"/>
              </a:rPr>
              <a:t>equen</a:t>
            </a:r>
            <a:r>
              <a:rPr sz="2800" dirty="0">
                <a:latin typeface="Arial MT"/>
                <a:cs typeface="Arial MT"/>
              </a:rPr>
              <a:t>t</a:t>
            </a:r>
          </a:p>
          <a:p>
            <a:pPr marL="762000" lvl="1" indent="-292100">
              <a:lnSpc>
                <a:spcPct val="100000"/>
              </a:lnSpc>
              <a:spcBef>
                <a:spcPts val="1340"/>
              </a:spcBef>
              <a:buChar char="–"/>
              <a:tabLst>
                <a:tab pos="762000" algn="l"/>
                <a:tab pos="4634865" algn="l"/>
              </a:tabLst>
            </a:pPr>
            <a:r>
              <a:rPr sz="2800" spc="20" dirty="0">
                <a:latin typeface="Arial MT"/>
                <a:cs typeface="Arial MT"/>
              </a:rPr>
              <a:t>E.g,</a:t>
            </a:r>
            <a:r>
              <a:rPr sz="2800" spc="-60" dirty="0">
                <a:latin typeface="Arial MT"/>
                <a:cs typeface="Arial MT"/>
              </a:rPr>
              <a:t> </a:t>
            </a:r>
            <a:r>
              <a:rPr sz="2800" spc="10" dirty="0">
                <a:latin typeface="Arial MT"/>
                <a:cs typeface="Arial MT"/>
              </a:rPr>
              <a:t>&lt;hb&gt;</a:t>
            </a:r>
            <a:r>
              <a:rPr sz="2800" spc="-110" dirty="0">
                <a:latin typeface="Arial MT"/>
                <a:cs typeface="Arial MT"/>
              </a:rPr>
              <a:t> </a:t>
            </a:r>
            <a:r>
              <a:rPr sz="2800" spc="-15" dirty="0">
                <a:latin typeface="Arial MT"/>
                <a:cs typeface="Arial MT"/>
              </a:rPr>
              <a:t>is</a:t>
            </a:r>
            <a:r>
              <a:rPr sz="2800" spc="20" dirty="0">
                <a:latin typeface="Arial MT"/>
                <a:cs typeface="Arial MT"/>
              </a:rPr>
              <a:t> infrequent	</a:t>
            </a:r>
            <a:r>
              <a:rPr sz="2800" dirty="0">
                <a:latin typeface="Arial MT"/>
                <a:cs typeface="Arial MT"/>
              </a:rPr>
              <a:t>so</a:t>
            </a:r>
            <a:r>
              <a:rPr sz="2800" spc="40" dirty="0">
                <a:latin typeface="Arial MT"/>
                <a:cs typeface="Arial MT"/>
              </a:rPr>
              <a:t> </a:t>
            </a:r>
            <a:r>
              <a:rPr sz="2800" spc="20" dirty="0">
                <a:latin typeface="Arial MT"/>
                <a:cs typeface="Arial MT"/>
              </a:rPr>
              <a:t>do</a:t>
            </a:r>
            <a:r>
              <a:rPr sz="2800" spc="-60" dirty="0">
                <a:latin typeface="Arial MT"/>
                <a:cs typeface="Arial MT"/>
              </a:rPr>
              <a:t> </a:t>
            </a:r>
            <a:r>
              <a:rPr sz="2800" spc="15" dirty="0">
                <a:latin typeface="Arial MT"/>
                <a:cs typeface="Arial MT"/>
              </a:rPr>
              <a:t>&lt;hab&gt;</a:t>
            </a:r>
            <a:r>
              <a:rPr sz="2800" spc="-130" dirty="0">
                <a:latin typeface="Arial MT"/>
                <a:cs typeface="Arial MT"/>
              </a:rPr>
              <a:t> </a:t>
            </a:r>
            <a:r>
              <a:rPr sz="2800" spc="25" dirty="0">
                <a:latin typeface="Arial MT"/>
                <a:cs typeface="Arial MT"/>
              </a:rPr>
              <a:t>and</a:t>
            </a:r>
            <a:endParaRPr sz="2800" dirty="0">
              <a:latin typeface="Arial MT"/>
              <a:cs typeface="Arial MT"/>
            </a:endParaRPr>
          </a:p>
          <a:p>
            <a:pPr marL="762000">
              <a:lnSpc>
                <a:spcPct val="100000"/>
              </a:lnSpc>
              <a:spcBef>
                <a:spcPts val="640"/>
              </a:spcBef>
            </a:pPr>
            <a:r>
              <a:rPr sz="2800" dirty="0">
                <a:latin typeface="Arial MT"/>
                <a:cs typeface="Arial MT"/>
              </a:rPr>
              <a:t>&lt;(ah)b&gt;</a:t>
            </a:r>
          </a:p>
          <a:p>
            <a:pPr>
              <a:lnSpc>
                <a:spcPct val="100000"/>
              </a:lnSpc>
            </a:pPr>
            <a:endParaRPr sz="3100" dirty="0">
              <a:latin typeface="Arial MT"/>
              <a:cs typeface="Arial MT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70450" y="3536951"/>
            <a:ext cx="215900" cy="76198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359140" y="6295087"/>
            <a:ext cx="279400" cy="2241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400" b="0" i="0" kern="1200">
                <a:solidFill>
                  <a:schemeClr val="tx1"/>
                </a:solidFill>
                <a:latin typeface="Arial MT"/>
                <a:ea typeface="+mn-ea"/>
                <a:cs typeface="Arial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645"/>
              </a:lnSpc>
            </a:pPr>
            <a:fld id="{81D60167-4931-47E6-BA6A-407CBD079E47}" type="slidenum">
              <a:rPr lang="en-US" smtClean="0"/>
              <a:pPr marL="38100">
                <a:lnSpc>
                  <a:spcPts val="1645"/>
                </a:lnSpc>
              </a:pPr>
              <a:t>63</a:t>
            </a:fld>
            <a:endParaRPr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397240" y="6278245"/>
            <a:ext cx="2032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80" dirty="0">
                <a:latin typeface="Arial MT"/>
                <a:cs typeface="Arial MT"/>
              </a:rPr>
              <a:t>11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10139" y="533400"/>
            <a:ext cx="6923722" cy="532133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>
              <a:lnSpc>
                <a:spcPts val="4300"/>
              </a:lnSpc>
              <a:spcBef>
                <a:spcPts val="220"/>
              </a:spcBef>
            </a:pPr>
            <a:r>
              <a:rPr sz="2800" spc="-5" dirty="0">
                <a:solidFill>
                  <a:srgbClr val="FF0000"/>
                </a:solidFill>
              </a:rPr>
              <a:t>GSP</a:t>
            </a:r>
            <a:r>
              <a:rPr sz="2800" spc="-5" dirty="0">
                <a:solidFill>
                  <a:srgbClr val="FF0000"/>
                </a:solidFill>
                <a:latin typeface="Tahoma"/>
                <a:cs typeface="Tahoma"/>
              </a:rPr>
              <a:t>—</a:t>
            </a:r>
            <a:r>
              <a:rPr sz="2800" spc="-5" dirty="0">
                <a:solidFill>
                  <a:srgbClr val="FF0000"/>
                </a:solidFill>
              </a:rPr>
              <a:t>Generalized Sequential Pattern </a:t>
            </a:r>
            <a:r>
              <a:rPr sz="2800" spc="-990" dirty="0">
                <a:solidFill>
                  <a:srgbClr val="FF0000"/>
                </a:solidFill>
              </a:rPr>
              <a:t> </a:t>
            </a:r>
            <a:r>
              <a:rPr sz="2800" spc="-5" dirty="0">
                <a:solidFill>
                  <a:srgbClr val="FF0000"/>
                </a:solidFill>
              </a:rPr>
              <a:t>Mining</a:t>
            </a:r>
            <a:endParaRPr sz="2800" dirty="0">
              <a:solidFill>
                <a:srgbClr val="FF0000"/>
              </a:solidFill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2000" y="1808460"/>
            <a:ext cx="8082280" cy="324108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355600" marR="535940" indent="-342900">
              <a:lnSpc>
                <a:spcPct val="101200"/>
              </a:lnSpc>
              <a:spcBef>
                <a:spcPts val="60"/>
              </a:spcBef>
              <a:buChar char="•"/>
              <a:tabLst>
                <a:tab pos="354965" algn="l"/>
                <a:tab pos="355600" algn="l"/>
              </a:tabLst>
            </a:pP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GSP</a:t>
            </a:r>
            <a:r>
              <a:rPr sz="2000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(Generalized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Sequential</a:t>
            </a:r>
            <a:r>
              <a:rPr sz="2000" spc="-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Pattern)</a:t>
            </a:r>
            <a:r>
              <a:rPr sz="20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mining </a:t>
            </a:r>
            <a:r>
              <a:rPr sz="2000" spc="-7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00000"/>
              </a:lnSpc>
              <a:spcBef>
                <a:spcPts val="640"/>
              </a:spcBef>
              <a:buChar char="•"/>
              <a:tabLst>
                <a:tab pos="354965" algn="l"/>
                <a:tab pos="355600" algn="l"/>
              </a:tabLst>
            </a:pP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0" lvl="1" indent="-292100">
              <a:lnSpc>
                <a:spcPct val="100000"/>
              </a:lnSpc>
              <a:spcBef>
                <a:spcPts val="640"/>
              </a:spcBef>
              <a:buChar char="–"/>
              <a:tabLst>
                <a:tab pos="762000" algn="l"/>
              </a:tabLst>
            </a:pP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Initially,</a:t>
            </a:r>
            <a:r>
              <a:rPr sz="2000" spc="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</a:t>
            </a:r>
            <a:r>
              <a:rPr sz="2000" spc="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length-1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0" lvl="1" indent="-292100">
              <a:lnSpc>
                <a:spcPct val="100000"/>
              </a:lnSpc>
              <a:spcBef>
                <a:spcPts val="520"/>
              </a:spcBef>
              <a:buChar char="–"/>
              <a:tabLst>
                <a:tab pos="762000" algn="l"/>
              </a:tabLst>
            </a:pP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sz="2000" spc="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(i.e.,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sequences</a:t>
            </a:r>
            <a:r>
              <a:rPr sz="2000" spc="22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length-k)</a:t>
            </a:r>
            <a:r>
              <a:rPr sz="20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55700" marR="439420" lvl="2" indent="-228600">
              <a:lnSpc>
                <a:spcPct val="100000"/>
              </a:lnSpc>
              <a:spcBef>
                <a:spcPts val="520"/>
              </a:spcBef>
              <a:buChar char="•"/>
              <a:tabLst>
                <a:tab pos="1155065" algn="l"/>
                <a:tab pos="1155700" algn="l"/>
              </a:tabLst>
            </a:pP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scan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</a:t>
            </a:r>
            <a:r>
              <a:rPr sz="20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</a:t>
            </a:r>
            <a:r>
              <a:rPr sz="2000" spc="-5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55700" marR="466725" lvl="2" indent="-228600">
              <a:lnSpc>
                <a:spcPct val="116700"/>
              </a:lnSpc>
              <a:spcBef>
                <a:spcPts val="95"/>
              </a:spcBef>
              <a:buChar char="•"/>
              <a:tabLst>
                <a:tab pos="1155065" algn="l"/>
                <a:tab pos="1155700" algn="l"/>
              </a:tabLst>
            </a:pP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length-(k+1)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sequences 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length-k </a:t>
            </a:r>
            <a:r>
              <a:rPr sz="2000" spc="-5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sequences</a:t>
            </a:r>
            <a:r>
              <a:rPr sz="20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0" marR="5080" lvl="1" indent="-292100">
              <a:lnSpc>
                <a:spcPct val="100699"/>
              </a:lnSpc>
              <a:spcBef>
                <a:spcPts val="580"/>
              </a:spcBef>
              <a:buChar char="–"/>
              <a:tabLst>
                <a:tab pos="762000" algn="l"/>
              </a:tabLst>
            </a:pP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repeat</a:t>
            </a:r>
            <a:r>
              <a:rPr sz="2000" spc="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until</a:t>
            </a:r>
            <a:r>
              <a:rPr sz="2000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</a:t>
            </a:r>
            <a:r>
              <a:rPr sz="2000" spc="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sz="2000" spc="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</a:t>
            </a:r>
            <a:r>
              <a:rPr sz="2000" spc="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sz="2000" spc="-6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found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" descr="An Introduction to Sequential Pattern Mining - The Data Mining Blo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" y="1677405"/>
            <a:ext cx="4331618" cy="225335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7" name="Google Shape;157;p2"/>
          <p:cNvGraphicFramePr/>
          <p:nvPr/>
        </p:nvGraphicFramePr>
        <p:xfrm>
          <a:off x="5410200" y="1828800"/>
          <a:ext cx="2556169" cy="283950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485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02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strike="noStrike" cap="none"/>
                        <a:t>1- length Seq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Support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{a}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{d}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3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8" name="Google Shape;158;p2"/>
          <p:cNvSpPr txBox="1">
            <a:spLocks noGrp="1"/>
          </p:cNvSpPr>
          <p:nvPr>
            <p:ph type="body" idx="1"/>
          </p:nvPr>
        </p:nvSpPr>
        <p:spPr>
          <a:xfrm>
            <a:off x="914400" y="4223837"/>
            <a:ext cx="3273137" cy="1528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/>
          </a:bodyPr>
          <a:lstStyle/>
          <a:p>
            <a:pPr marL="214313" indent="-214313">
              <a:spcBef>
                <a:spcPts val="0"/>
              </a:spcBef>
              <a:buSzPts val="2760"/>
            </a:pPr>
            <a:r>
              <a:rPr lang="en-IN" dirty="0"/>
              <a:t>Min sup =2</a:t>
            </a:r>
            <a:endParaRPr dirty="0"/>
          </a:p>
        </p:txBody>
      </p:sp>
      <p:sp>
        <p:nvSpPr>
          <p:cNvPr id="2" name="Google Shape;151;p1">
            <a:extLst>
              <a:ext uri="{FF2B5EF4-FFF2-40B4-BE49-F238E27FC236}">
                <a16:creationId xmlns:a16="http://schemas.microsoft.com/office/drawing/2014/main" id="{EB754F44-6BB1-27A9-68F1-ECE80184042E}"/>
              </a:ext>
            </a:extLst>
          </p:cNvPr>
          <p:cNvSpPr txBox="1">
            <a:spLocks/>
          </p:cNvSpPr>
          <p:nvPr/>
        </p:nvSpPr>
        <p:spPr>
          <a:xfrm>
            <a:off x="2016124" y="273083"/>
            <a:ext cx="5111752" cy="1136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rgbClr val="262626"/>
              </a:buClr>
              <a:buSzPts val="4400"/>
            </a:pPr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GSP (Generalised Sequential Patterns)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"/>
          <p:cNvPicPr preferRelativeResize="0"/>
          <p:nvPr/>
        </p:nvPicPr>
        <p:blipFill rotWithShape="1">
          <a:blip r:embed="rId3">
            <a:alphaModFix/>
          </a:blip>
          <a:srcRect l="20113" t="32921" r="23864" b="15135"/>
          <a:stretch/>
        </p:blipFill>
        <p:spPr>
          <a:xfrm>
            <a:off x="893618" y="1449531"/>
            <a:ext cx="7460674" cy="38892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3"/>
          <p:cNvCxnSpPr/>
          <p:nvPr/>
        </p:nvCxnSpPr>
        <p:spPr>
          <a:xfrm>
            <a:off x="2732809" y="3429000"/>
            <a:ext cx="5465618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5" name="Google Shape;165;p3"/>
          <p:cNvCxnSpPr/>
          <p:nvPr/>
        </p:nvCxnSpPr>
        <p:spPr>
          <a:xfrm>
            <a:off x="1413163" y="3667991"/>
            <a:ext cx="6785264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3"/>
          <p:cNvCxnSpPr/>
          <p:nvPr/>
        </p:nvCxnSpPr>
        <p:spPr>
          <a:xfrm>
            <a:off x="1506681" y="3958937"/>
            <a:ext cx="6691746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" name="Google Shape;167;p3"/>
          <p:cNvCxnSpPr/>
          <p:nvPr/>
        </p:nvCxnSpPr>
        <p:spPr>
          <a:xfrm>
            <a:off x="1413163" y="4208318"/>
            <a:ext cx="6785264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4" descr="An Introduction to Sequential Pattern Mining - The Data Mining Blo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328" y="1356015"/>
            <a:ext cx="4331618" cy="225335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3" name="Google Shape;173;p4"/>
          <p:cNvGraphicFramePr/>
          <p:nvPr/>
        </p:nvGraphicFramePr>
        <p:xfrm>
          <a:off x="7352747" y="1356014"/>
          <a:ext cx="1259926" cy="3645453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6096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02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9700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2-len  Seq  ( a )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35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{(a,b)}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149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{(a,c)}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149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{(a,e)}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26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{(a,f)}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74" name="Google Shape;174;p4"/>
          <p:cNvGraphicFramePr/>
          <p:nvPr/>
        </p:nvGraphicFramePr>
        <p:xfrm>
          <a:off x="4977245" y="1356014"/>
          <a:ext cx="2244450" cy="288043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3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485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1- length Seq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Support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2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{a}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2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2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2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2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2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75" name="Google Shape;175;p4"/>
          <p:cNvSpPr txBox="1">
            <a:spLocks noGrp="1"/>
          </p:cNvSpPr>
          <p:nvPr>
            <p:ph type="body" idx="1"/>
          </p:nvPr>
        </p:nvSpPr>
        <p:spPr>
          <a:xfrm>
            <a:off x="727364" y="3735532"/>
            <a:ext cx="3273137" cy="1528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 fontScale="85000" lnSpcReduction="20000"/>
          </a:bodyPr>
          <a:lstStyle/>
          <a:p>
            <a:pPr marL="214313" indent="-214313">
              <a:spcBef>
                <a:spcPts val="0"/>
              </a:spcBef>
              <a:buSzPts val="2760"/>
            </a:pPr>
            <a:r>
              <a:rPr lang="en-IN"/>
              <a:t>{ab} not equal to {ba}</a:t>
            </a:r>
            <a:endParaRPr/>
          </a:p>
          <a:p>
            <a:pPr marL="214313" indent="-214313">
              <a:spcBef>
                <a:spcPts val="810"/>
              </a:spcBef>
              <a:buSzPts val="2760"/>
            </a:pPr>
            <a:r>
              <a:rPr lang="en-IN"/>
              <a:t>{(a,b)} equal to {(b,a)}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Google Shape;180;p5"/>
          <p:cNvGraphicFramePr/>
          <p:nvPr/>
        </p:nvGraphicFramePr>
        <p:xfrm>
          <a:off x="609600" y="1066800"/>
          <a:ext cx="2556169" cy="2484566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485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02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1- length Seq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support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{a}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       {e}</a:t>
                      </a:r>
                      <a:endParaRPr sz="1400" dirty="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49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3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81" name="Google Shape;181;p5"/>
          <p:cNvGraphicFramePr/>
          <p:nvPr/>
        </p:nvGraphicFramePr>
        <p:xfrm>
          <a:off x="7793183" y="990599"/>
          <a:ext cx="919725" cy="364708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919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0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2-len Seq</a:t>
                      </a: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( g )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{ga}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{gb}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{gc}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{</a:t>
                      </a:r>
                      <a:r>
                        <a:rPr lang="en-IN" sz="1400" dirty="0" err="1"/>
                        <a:t>ge</a:t>
                      </a:r>
                      <a:r>
                        <a:rPr lang="en-IN" sz="1400" dirty="0"/>
                        <a:t>}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{gf}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58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51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7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82" name="Google Shape;182;p5"/>
          <p:cNvGraphicFramePr/>
          <p:nvPr/>
        </p:nvGraphicFramePr>
        <p:xfrm>
          <a:off x="3351643" y="990600"/>
          <a:ext cx="887250" cy="364708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8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0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2-len  Seq</a:t>
                      </a: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( a )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{ab}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{ae}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{af}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{ag}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58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{(a,b)}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{(a,c)}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{(a,e)}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51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{(a,f)}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7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{(</a:t>
                      </a:r>
                      <a:r>
                        <a:rPr lang="en-IN" sz="1400" dirty="0" err="1"/>
                        <a:t>a,g</a:t>
                      </a:r>
                      <a:r>
                        <a:rPr lang="en-IN" sz="1400" dirty="0"/>
                        <a:t>)}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83" name="Google Shape;183;p5"/>
          <p:cNvGraphicFramePr/>
          <p:nvPr/>
        </p:nvGraphicFramePr>
        <p:xfrm>
          <a:off x="4238893" y="990599"/>
          <a:ext cx="847481" cy="364708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474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0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2-len Seq</a:t>
                      </a: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( b )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{</a:t>
                      </a:r>
                      <a:r>
                        <a:rPr lang="en-IN" sz="1400" dirty="0" err="1"/>
                        <a:t>ba</a:t>
                      </a:r>
                      <a:r>
                        <a:rPr lang="en-IN" sz="1400" dirty="0"/>
                        <a:t>}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{bc}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{be}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{bf}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{bg}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58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{(b,c)}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{(b,e)}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{(b,f)}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51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{(b,g)}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7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84" name="Google Shape;184;p5"/>
          <p:cNvGraphicFramePr/>
          <p:nvPr/>
        </p:nvGraphicFramePr>
        <p:xfrm>
          <a:off x="5060195" y="990599"/>
          <a:ext cx="919725" cy="364708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919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0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2-len Seq</a:t>
                      </a: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( c )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{ca}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{cb}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{ce}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{cf}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{cg}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58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{(c,e)}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{(c,f)}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{(c,g)}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51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7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85" name="Google Shape;185;p5"/>
          <p:cNvGraphicFramePr/>
          <p:nvPr/>
        </p:nvGraphicFramePr>
        <p:xfrm>
          <a:off x="5973975" y="1000017"/>
          <a:ext cx="919725" cy="364708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919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0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2-len Seq</a:t>
                      </a: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( e )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{</a:t>
                      </a:r>
                      <a:r>
                        <a:rPr lang="en-IN" sz="1400" dirty="0" err="1"/>
                        <a:t>ea</a:t>
                      </a:r>
                      <a:r>
                        <a:rPr lang="en-IN" sz="1400" dirty="0"/>
                        <a:t>}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{eb}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{ec}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{ef}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{eg}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58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{(e,f)}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{(e,g)}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51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7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86" name="Google Shape;186;p5"/>
          <p:cNvGraphicFramePr/>
          <p:nvPr/>
        </p:nvGraphicFramePr>
        <p:xfrm>
          <a:off x="6873458" y="990599"/>
          <a:ext cx="919725" cy="364708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919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0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2-len Seq</a:t>
                      </a: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( f )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{fa}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{fb}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{fc}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{fe}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{fg}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58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{(e,g)}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17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51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7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2" name="Google Shape;172;p4" descr="An Introduction to Sequential Pattern Mining - The Data Mining Blog">
            <a:extLst>
              <a:ext uri="{FF2B5EF4-FFF2-40B4-BE49-F238E27FC236}">
                <a16:creationId xmlns:a16="http://schemas.microsoft.com/office/drawing/2014/main" id="{73282A07-8B61-00F6-E5A2-EA30874046B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2632" y="4637684"/>
            <a:ext cx="4331618" cy="2253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1" name="Google Shape;191;p6"/>
          <p:cNvGraphicFramePr/>
          <p:nvPr/>
        </p:nvGraphicFramePr>
        <p:xfrm>
          <a:off x="304800" y="990600"/>
          <a:ext cx="8122709" cy="3481001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6096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02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12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88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09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6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39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706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5028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5615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1848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9826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509700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2-len  Seq  ( a )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2-len Seq  ( b )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2-len Seq ( c )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2-len Seq ( e )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2-len Seq   ( f )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2-len Seq   ( g )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{ba}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{ca}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{ea}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{fa}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{ga}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{eb}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{ec}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{ef}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{eg}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{(a,b)}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{(</a:t>
                      </a:r>
                      <a:r>
                        <a:rPr lang="en-IN" sz="1400" dirty="0" err="1"/>
                        <a:t>b,c</a:t>
                      </a:r>
                      <a:r>
                        <a:rPr lang="en-IN" sz="1400" dirty="0"/>
                        <a:t>)}</a:t>
                      </a:r>
                      <a:endParaRPr sz="1400" dirty="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{(c,e)}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{(e,f)}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435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{(a,c)}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{(b,e)}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{(c,f)}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{(e,g)}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149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{(a,e)}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{(b,f)}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{(c,g)}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149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{(a,f)}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{(b,g)}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226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0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2" name="Google Shape;172;p4" descr="An Introduction to Sequential Pattern Mining - The Data Mining Blog">
            <a:extLst>
              <a:ext uri="{FF2B5EF4-FFF2-40B4-BE49-F238E27FC236}">
                <a16:creationId xmlns:a16="http://schemas.microsoft.com/office/drawing/2014/main" id="{C951B761-7F04-58E4-BC42-1C114C23521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7800" y="4581524"/>
            <a:ext cx="4331618" cy="2253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6278" y="1165880"/>
            <a:ext cx="7731443" cy="5054589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0011" indent="-80963" algn="just">
              <a:lnSpc>
                <a:spcPts val="1943"/>
              </a:lnSpc>
              <a:spcBef>
                <a:spcPts val="75"/>
              </a:spcBef>
              <a:buSzPct val="95833"/>
              <a:buFont typeface="Arial"/>
              <a:buChar char="•"/>
              <a:tabLst>
                <a:tab pos="90488" algn="l"/>
              </a:tabLst>
            </a:pPr>
            <a:r>
              <a:rPr sz="2000" b="1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sz="2000" b="1" spc="37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</a:t>
            </a:r>
            <a:r>
              <a:rPr sz="2000" b="1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basket</a:t>
            </a:r>
            <a:r>
              <a:rPr sz="2000" b="1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analysis.</a:t>
            </a:r>
            <a:endParaRPr lang="en-US" sz="2000" b="1" spc="-4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048" algn="just">
              <a:lnSpc>
                <a:spcPts val="1943"/>
              </a:lnSpc>
              <a:spcBef>
                <a:spcPts val="75"/>
              </a:spcBef>
              <a:buSzPct val="95833"/>
              <a:tabLst>
                <a:tab pos="90488" algn="l"/>
              </a:tabLst>
            </a:pPr>
            <a:endParaRPr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18135" marR="7144" indent="-309086" algn="just">
              <a:lnSpc>
                <a:spcPct val="80000"/>
              </a:lnSpc>
              <a:spcBef>
                <a:spcPts val="214"/>
              </a:spcBef>
              <a:buFont typeface="Arial MT"/>
              <a:buChar char="•"/>
              <a:tabLst>
                <a:tab pos="318611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Suppose, as manager of an </a:t>
            </a:r>
            <a:r>
              <a:rPr sz="2000" i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AllElectronics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branch, you would like to learn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about the buying habits of your customers. Specifically, you wonder,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i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“Which groups or sets of items are customers likely to purchase on </a:t>
            </a:r>
            <a:r>
              <a:rPr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sz="2000" i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 trip </a:t>
            </a:r>
            <a:r>
              <a:rPr sz="2000" i="1" spc="-386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i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i="1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i="1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store?”</a:t>
            </a:r>
            <a:endParaRPr lang="en-US" sz="2000" i="1" spc="-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049" marR="7144" algn="just">
              <a:lnSpc>
                <a:spcPct val="80000"/>
              </a:lnSpc>
              <a:spcBef>
                <a:spcPts val="214"/>
              </a:spcBef>
              <a:tabLst>
                <a:tab pos="318611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18135" marR="3810" indent="-309086" algn="just">
              <a:lnSpc>
                <a:spcPct val="80000"/>
              </a:lnSpc>
              <a:buFont typeface="Arial MT"/>
              <a:buChar char="•"/>
              <a:tabLst>
                <a:tab pos="318611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answer the question, market basket analysis may be performed on the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retail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of customer transactions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your store.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5"/>
              </a:spcBef>
              <a:buFont typeface="Arial MT"/>
              <a:buChar char="•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18135" marR="6191" indent="-309086" algn="just">
              <a:lnSpc>
                <a:spcPct val="80000"/>
              </a:lnSpc>
              <a:buFont typeface="Arial MT"/>
              <a:buChar char="•"/>
              <a:tabLst>
                <a:tab pos="318611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13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12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sz="2000" spc="13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13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sz="20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3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  <a:r>
              <a:rPr sz="2000" spc="13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marketing</a:t>
            </a:r>
            <a:r>
              <a:rPr sz="20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sz="2000" spc="13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advertising</a:t>
            </a:r>
            <a:r>
              <a:rPr sz="2000" spc="13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strategies,</a:t>
            </a:r>
            <a:r>
              <a:rPr sz="20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</a:t>
            </a:r>
            <a:r>
              <a:rPr sz="2000" spc="-3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design of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new catalog.</a:t>
            </a:r>
            <a:endParaRPr lang="en-US" sz="2000" spc="-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049" marR="6191" algn="just">
              <a:lnSpc>
                <a:spcPct val="80000"/>
              </a:lnSpc>
              <a:tabLst>
                <a:tab pos="318611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18135" marR="9049" indent="-309086" algn="just">
              <a:lnSpc>
                <a:spcPct val="80000"/>
              </a:lnSpc>
              <a:buFont typeface="Arial MT"/>
              <a:buChar char="•"/>
              <a:tabLst>
                <a:tab pos="318611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one strategy, items that are frequently purchased together can be placed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proximity to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 encourage the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combined sale of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such items.</a:t>
            </a:r>
            <a:endParaRPr lang="en-US" sz="2000" spc="-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049" marR="9049" algn="just">
              <a:lnSpc>
                <a:spcPct val="80000"/>
              </a:lnSpc>
              <a:tabLst>
                <a:tab pos="318611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18135" marR="9525" indent="-309086" algn="just">
              <a:lnSpc>
                <a:spcPct val="80000"/>
              </a:lnSpc>
              <a:buFont typeface="Arial MT"/>
              <a:buChar char="•"/>
              <a:tabLst>
                <a:tab pos="318611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customers who purchase computers also tend to buy antivirus software at </a:t>
            </a:r>
            <a:r>
              <a:rPr sz="2000" spc="-386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time,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placing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sz="2000" spc="-386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help increase the sales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both items.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7"/>
          <p:cNvPicPr preferRelativeResize="0"/>
          <p:nvPr/>
        </p:nvPicPr>
        <p:blipFill rotWithShape="1">
          <a:blip r:embed="rId3">
            <a:alphaModFix/>
          </a:blip>
          <a:srcRect l="20113" t="32921" r="23864" b="15135"/>
          <a:stretch/>
        </p:blipFill>
        <p:spPr>
          <a:xfrm>
            <a:off x="893618" y="1449531"/>
            <a:ext cx="7460674" cy="3889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1" name="Google Shape;201;p8"/>
          <p:cNvGraphicFramePr/>
          <p:nvPr/>
        </p:nvGraphicFramePr>
        <p:xfrm>
          <a:off x="593782" y="1287953"/>
          <a:ext cx="1250494" cy="426628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605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5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050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2-len  Seq  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90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{(a,b)}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055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graphicFrame>
        <p:nvGraphicFramePr>
          <p:cNvPr id="202" name="Google Shape;202;p8"/>
          <p:cNvGraphicFramePr/>
          <p:nvPr/>
        </p:nvGraphicFramePr>
        <p:xfrm>
          <a:off x="2213263" y="1723853"/>
          <a:ext cx="1537856" cy="281948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5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76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4328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3-len  Seq  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{(ab)f}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{(ab)g}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{bfe}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{b(f,g)}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{bge}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{cfe}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{c(f,g)}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{(f,g)e}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{(ab)e}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03" name="Google Shape;203;p8"/>
          <p:cNvSpPr txBox="1">
            <a:spLocks noGrp="1"/>
          </p:cNvSpPr>
          <p:nvPr>
            <p:ph type="body" idx="1"/>
          </p:nvPr>
        </p:nvSpPr>
        <p:spPr>
          <a:xfrm>
            <a:off x="4052454" y="1549710"/>
            <a:ext cx="4296638" cy="84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 fontScale="85000" lnSpcReduction="20000"/>
          </a:bodyPr>
          <a:lstStyle/>
          <a:p>
            <a:pPr marL="214313" indent="-214313">
              <a:spcBef>
                <a:spcPts val="0"/>
              </a:spcBef>
              <a:buSzPts val="2760"/>
            </a:pPr>
            <a:r>
              <a:rPr lang="en-IN">
                <a:solidFill>
                  <a:schemeClr val="dk1"/>
                </a:solidFill>
              </a:rPr>
              <a:t>{ab}  {ae} {be}</a:t>
            </a:r>
            <a:endParaRPr/>
          </a:p>
          <a:p>
            <a:pPr marL="214313" indent="-214313">
              <a:spcBef>
                <a:spcPts val="810"/>
              </a:spcBef>
              <a:buSzPts val="2760"/>
            </a:pPr>
            <a:r>
              <a:rPr lang="en-IN">
                <a:solidFill>
                  <a:schemeClr val="dk1"/>
                </a:solidFill>
              </a:rPr>
              <a:t>{cf}  {cg} {(f,g)}</a:t>
            </a:r>
            <a:endParaRPr/>
          </a:p>
          <a:p>
            <a:pPr marL="214313" indent="-82868">
              <a:spcBef>
                <a:spcPts val="810"/>
              </a:spcBef>
              <a:buSzPts val="2760"/>
              <a:buNone/>
            </a:pPr>
            <a:endParaRPr>
              <a:solidFill>
                <a:schemeClr val="dk1"/>
              </a:solidFill>
            </a:endParaRPr>
          </a:p>
          <a:p>
            <a:pPr marL="214313" indent="-82868">
              <a:spcBef>
                <a:spcPts val="810"/>
              </a:spcBef>
              <a:buSzPts val="2760"/>
              <a:buNone/>
            </a:pPr>
            <a:endParaRPr>
              <a:solidFill>
                <a:schemeClr val="dk1"/>
              </a:solidFill>
            </a:endParaRPr>
          </a:p>
          <a:p>
            <a:pPr marL="214313" indent="-82868">
              <a:spcBef>
                <a:spcPts val="810"/>
              </a:spcBef>
              <a:buSzPts val="2760"/>
              <a:buNone/>
            </a:pPr>
            <a:endParaRPr>
              <a:solidFill>
                <a:schemeClr val="dk1"/>
              </a:solidFill>
            </a:endParaRPr>
          </a:p>
          <a:p>
            <a:pPr marL="0" indent="0">
              <a:spcBef>
                <a:spcPts val="810"/>
              </a:spcBef>
              <a:buSzPts val="2760"/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04" name="Google Shape;204;p8"/>
          <p:cNvSpPr txBox="1"/>
          <p:nvPr/>
        </p:nvSpPr>
        <p:spPr>
          <a:xfrm>
            <a:off x="3948545" y="2749340"/>
            <a:ext cx="3200402" cy="1865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/>
          </a:bodyPr>
          <a:lstStyle/>
          <a:p>
            <a:pPr marL="214313" indent="-214313">
              <a:buClr>
                <a:schemeClr val="accent1"/>
              </a:buClr>
              <a:buSzPts val="2760"/>
              <a:buFont typeface="Arial"/>
              <a:buChar char="•"/>
            </a:pPr>
            <a:r>
              <a:rPr lang="en-IN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{ab}  {ac}</a:t>
            </a:r>
            <a:endParaRPr sz="1350"/>
          </a:p>
          <a:p>
            <a:pPr marL="214313" indent="-214313">
              <a:spcBef>
                <a:spcPts val="810"/>
              </a:spcBef>
              <a:buClr>
                <a:schemeClr val="accent1"/>
              </a:buClr>
              <a:buSzPts val="2760"/>
              <a:buFont typeface="Arial"/>
              <a:buChar char="•"/>
            </a:pPr>
            <a:r>
              <a:rPr lang="en-IN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{ab}   {be}                {abe} </a:t>
            </a:r>
            <a:endParaRPr sz="1350"/>
          </a:p>
          <a:p>
            <a:pPr marL="214313" indent="-214313">
              <a:spcBef>
                <a:spcPts val="810"/>
              </a:spcBef>
              <a:buClr>
                <a:schemeClr val="accent1"/>
              </a:buClr>
              <a:buSzPts val="2760"/>
              <a:buFont typeface="Arial"/>
              <a:buChar char="•"/>
            </a:pPr>
            <a:r>
              <a:rPr lang="en-IN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{(a,b)} {be}              {(a,b)e}</a:t>
            </a:r>
            <a:endParaRPr sz="1350"/>
          </a:p>
          <a:p>
            <a:pPr marL="214313" indent="-214313">
              <a:spcBef>
                <a:spcPts val="810"/>
              </a:spcBef>
              <a:buClr>
                <a:schemeClr val="accent1"/>
              </a:buClr>
              <a:buSzPts val="2760"/>
              <a:buFont typeface="Arial"/>
              <a:buChar char="•"/>
            </a:pPr>
            <a:r>
              <a:rPr lang="en-IN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{bf}   { (f,g) }             { b(f,g) }</a:t>
            </a:r>
            <a:endParaRPr sz="1350"/>
          </a:p>
          <a:p>
            <a:pPr>
              <a:spcBef>
                <a:spcPts val="810"/>
              </a:spcBef>
              <a:buClr>
                <a:schemeClr val="accent1"/>
              </a:buClr>
              <a:buSzPts val="2760"/>
            </a:pPr>
            <a:endParaRPr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cxnSp>
        <p:nvCxnSpPr>
          <p:cNvPr id="205" name="Google Shape;205;p8"/>
          <p:cNvCxnSpPr/>
          <p:nvPr/>
        </p:nvCxnSpPr>
        <p:spPr>
          <a:xfrm>
            <a:off x="5361709" y="3330287"/>
            <a:ext cx="62345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6" name="Google Shape;206;p8"/>
          <p:cNvCxnSpPr/>
          <p:nvPr/>
        </p:nvCxnSpPr>
        <p:spPr>
          <a:xfrm>
            <a:off x="5465618" y="3704360"/>
            <a:ext cx="62345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7" name="Google Shape;207;p8"/>
          <p:cNvCxnSpPr/>
          <p:nvPr/>
        </p:nvCxnSpPr>
        <p:spPr>
          <a:xfrm>
            <a:off x="5559136" y="4088823"/>
            <a:ext cx="62345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9" descr="An Introduction to Sequential Pattern Mining - The Data Mining Blo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328" y="1356015"/>
            <a:ext cx="4331618" cy="225335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1" name="Google Shape;221;p9"/>
          <p:cNvGraphicFramePr/>
          <p:nvPr/>
        </p:nvGraphicFramePr>
        <p:xfrm>
          <a:off x="5342427" y="1759417"/>
          <a:ext cx="2752107" cy="2552973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89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9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25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006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3-len  Seq  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{(ab)e}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{(ab)f}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{(ab)g}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{b(f,g)}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33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{(f,g)e}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" name="Google Shape;226;p10"/>
          <p:cNvGraphicFramePr/>
          <p:nvPr/>
        </p:nvGraphicFramePr>
        <p:xfrm>
          <a:off x="853554" y="1624336"/>
          <a:ext cx="1250494" cy="34002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736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2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6006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3-len  Seq  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33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33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{b(f,g)}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{(f,g)e}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227" name="Google Shape;227;p10"/>
          <p:cNvGraphicFramePr/>
          <p:nvPr/>
        </p:nvGraphicFramePr>
        <p:xfrm>
          <a:off x="2712777" y="2789058"/>
          <a:ext cx="1250494" cy="1423798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736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2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6006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4-len  Seq  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1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{a(f,g)e}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{b(f,g)e}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8" name="Google Shape;228;p10"/>
          <p:cNvSpPr txBox="1">
            <a:spLocks noGrp="1"/>
          </p:cNvSpPr>
          <p:nvPr>
            <p:ph type="body" idx="1"/>
          </p:nvPr>
        </p:nvSpPr>
        <p:spPr>
          <a:xfrm>
            <a:off x="4572000" y="2462126"/>
            <a:ext cx="3590055" cy="1720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 fontScale="85000" lnSpcReduction="20000"/>
          </a:bodyPr>
          <a:lstStyle/>
          <a:p>
            <a:pPr marL="0" indent="0">
              <a:spcBef>
                <a:spcPts val="0"/>
              </a:spcBef>
              <a:buSzPts val="2760"/>
              <a:buNone/>
            </a:pPr>
            <a:endParaRPr>
              <a:solidFill>
                <a:schemeClr val="dk1"/>
              </a:solidFill>
            </a:endParaRPr>
          </a:p>
          <a:p>
            <a:pPr marL="214313" indent="-214313">
              <a:spcBef>
                <a:spcPts val="810"/>
              </a:spcBef>
              <a:buSzPts val="2760"/>
            </a:pPr>
            <a:r>
              <a:rPr lang="en-IN">
                <a:solidFill>
                  <a:schemeClr val="dk1"/>
                </a:solidFill>
              </a:rPr>
              <a:t>{abf}{bfe}               {abfe} </a:t>
            </a:r>
            <a:endParaRPr/>
          </a:p>
          <a:p>
            <a:pPr marL="214313" indent="-214313">
              <a:spcBef>
                <a:spcPts val="810"/>
              </a:spcBef>
              <a:buSzPts val="2760"/>
            </a:pPr>
            <a:r>
              <a:rPr lang="en-IN">
                <a:solidFill>
                  <a:schemeClr val="dk1"/>
                </a:solidFill>
              </a:rPr>
              <a:t>{abf}{bge}</a:t>
            </a:r>
            <a:endParaRPr/>
          </a:p>
        </p:txBody>
      </p:sp>
      <p:cxnSp>
        <p:nvCxnSpPr>
          <p:cNvPr id="229" name="Google Shape;229;p10"/>
          <p:cNvCxnSpPr/>
          <p:nvPr/>
        </p:nvCxnSpPr>
        <p:spPr>
          <a:xfrm>
            <a:off x="6078682" y="3028950"/>
            <a:ext cx="51954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4" name="Google Shape;234;p11"/>
          <p:cNvGraphicFramePr/>
          <p:nvPr/>
        </p:nvGraphicFramePr>
        <p:xfrm>
          <a:off x="748145" y="1384333"/>
          <a:ext cx="1298850" cy="2166416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755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9488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1- length </a:t>
                      </a:r>
                      <a:r>
                        <a:rPr lang="en-IN" sz="1400" dirty="0" err="1"/>
                        <a:t>Seq</a:t>
                      </a:r>
                      <a:endParaRPr sz="1400" dirty="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48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{a}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948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948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948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948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948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       {g}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3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35" name="Google Shape;235;p11"/>
          <p:cNvGraphicFramePr/>
          <p:nvPr/>
        </p:nvGraphicFramePr>
        <p:xfrm>
          <a:off x="2047009" y="1384333"/>
          <a:ext cx="1250494" cy="426628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605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5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050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2-len  Seq  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90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{(a,b)}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055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{bg}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{cf}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graphicFrame>
        <p:nvGraphicFramePr>
          <p:cNvPr id="236" name="Google Shape;236;p11"/>
          <p:cNvGraphicFramePr/>
          <p:nvPr/>
        </p:nvGraphicFramePr>
        <p:xfrm>
          <a:off x="3297498" y="1384333"/>
          <a:ext cx="1250494" cy="34002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736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2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6006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3-len  Seq  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{acf}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33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33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2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{b(f,g)}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3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{bge}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{(f,g)e}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2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237" name="Google Shape;237;p11"/>
          <p:cNvGraphicFramePr/>
          <p:nvPr/>
        </p:nvGraphicFramePr>
        <p:xfrm>
          <a:off x="4547986" y="1384333"/>
          <a:ext cx="1250494" cy="11418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736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2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6006"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4-len  Seq  </a:t>
                      </a:r>
                      <a:endParaRPr sz="1400"/>
                    </a:p>
                  </a:txBody>
                  <a:tcPr marL="68588" marR="68588" marT="34294" marB="3429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{abfe}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2</a:t>
                      </a:r>
                      <a:endParaRPr sz="140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/>
                        <a:t>{a(f,g)e}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2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aramond"/>
                        <a:buNone/>
                      </a:pPr>
                      <a:r>
                        <a:rPr lang="en-IN" sz="1400"/>
                        <a:t>{b(f,g)e}</a:t>
                      </a:r>
                      <a:endParaRPr sz="1400"/>
                    </a:p>
                  </a:txBody>
                  <a:tcPr marL="68588" marR="68588" marT="34294" marB="34294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2</a:t>
                      </a:r>
                      <a:endParaRPr sz="1400" dirty="0"/>
                    </a:p>
                  </a:txBody>
                  <a:tcPr marL="68588" marR="68588" marT="34294" marB="342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0600" y="990600"/>
            <a:ext cx="6177915" cy="440986"/>
          </a:xfrm>
          <a:prstGeom prst="rect">
            <a:avLst/>
          </a:prstGeom>
        </p:spPr>
        <p:txBody>
          <a:bodyPr vert="horz" wrap="square" lIns="0" tIns="10001" rIns="0" bIns="0" rtlCol="0">
            <a:spAutoFit/>
          </a:bodyPr>
          <a:lstStyle/>
          <a:p>
            <a:pPr marL="9525">
              <a:spcBef>
                <a:spcPts val="79"/>
              </a:spcBef>
            </a:pPr>
            <a:r>
              <a:rPr sz="2800" spc="-22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sz="2800" spc="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86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800" spc="1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9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Judge</a:t>
            </a:r>
            <a:r>
              <a:rPr sz="2800" spc="12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7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sz="2800" spc="6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1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3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Rule/Pattern</a:t>
            </a:r>
            <a:r>
              <a:rPr sz="2800" spc="6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293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800" spc="-4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76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Interesting?</a:t>
            </a:r>
            <a:endParaRPr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1791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z="1800" spc="5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 marL="38100">
                <a:lnSpc>
                  <a:spcPts val="1760"/>
                </a:lnSpc>
              </a:pPr>
              <a:t>75</a:t>
            </a:fld>
            <a:endParaRPr sz="1800" spc="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0316" y="1891867"/>
            <a:ext cx="7380684" cy="4279536"/>
          </a:xfrm>
          <a:prstGeom prst="rect">
            <a:avLst/>
          </a:prstGeom>
        </p:spPr>
        <p:txBody>
          <a:bodyPr vert="horz" wrap="square" lIns="0" tIns="85248" rIns="0" bIns="0" rtlCol="0">
            <a:spAutoFit/>
          </a:bodyPr>
          <a:lstStyle/>
          <a:p>
            <a:pPr marL="252413" indent="-243364">
              <a:spcBef>
                <a:spcPts val="671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Pattern-mining</a:t>
            </a:r>
            <a:r>
              <a:rPr sz="2000" spc="-13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2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</a:t>
            </a:r>
            <a:r>
              <a:rPr sz="2000" spc="4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sz="2000" spc="-5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patterns/rules</a:t>
            </a:r>
          </a:p>
          <a:p>
            <a:pPr marL="280988">
              <a:spcBef>
                <a:spcPts val="675"/>
              </a:spcBef>
            </a:pPr>
            <a:r>
              <a:rPr sz="2000" spc="-45" dirty="0">
                <a:solidFill>
                  <a:srgbClr val="93B6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🞑</a:t>
            </a:r>
            <a:r>
              <a:rPr sz="2000" spc="68" dirty="0">
                <a:solidFill>
                  <a:srgbClr val="93B6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sz="2000" spc="-3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7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generated</a:t>
            </a:r>
            <a:r>
              <a:rPr sz="2000" spc="-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patterns/rules</a:t>
            </a:r>
            <a:r>
              <a:rPr sz="2000" spc="-146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sz="2000" spc="-2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interesting</a:t>
            </a:r>
          </a:p>
          <a:p>
            <a:pPr marL="252413" indent="-243364">
              <a:spcBef>
                <a:spcPts val="758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z="2000" spc="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Interestingness</a:t>
            </a:r>
            <a:r>
              <a:rPr sz="2000" spc="-4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measures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sz="2000" spc="-16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vs.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subjective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0988">
              <a:spcBef>
                <a:spcPts val="656"/>
              </a:spcBef>
            </a:pPr>
            <a:r>
              <a:rPr sz="2000" spc="-45" dirty="0">
                <a:solidFill>
                  <a:srgbClr val="93B6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🞑</a:t>
            </a:r>
            <a:r>
              <a:rPr sz="2000" spc="68" dirty="0">
                <a:solidFill>
                  <a:srgbClr val="93B6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sz="2000" spc="-64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interestingness</a:t>
            </a:r>
            <a:r>
              <a:rPr sz="2000" spc="-86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</a:t>
            </a:r>
          </a:p>
          <a:p>
            <a:pPr marL="695801" lvl="1" indent="-172403">
              <a:spcBef>
                <a:spcPts val="645"/>
              </a:spcBef>
              <a:buClr>
                <a:srgbClr val="DD8046"/>
              </a:buClr>
              <a:buSzPct val="73913"/>
              <a:buFont typeface="Wingdings"/>
              <a:buChar char=""/>
              <a:tabLst>
                <a:tab pos="696277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Support,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confidence,</a:t>
            </a:r>
            <a:r>
              <a:rPr sz="2000" spc="6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correlation,</a:t>
            </a:r>
            <a:r>
              <a:rPr sz="2000" spc="-4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0988">
              <a:spcBef>
                <a:spcPts val="633"/>
              </a:spcBef>
            </a:pPr>
            <a:r>
              <a:rPr sz="2000" spc="-45" dirty="0">
                <a:solidFill>
                  <a:srgbClr val="93B6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🞑</a:t>
            </a:r>
            <a:r>
              <a:rPr sz="2000" spc="64" dirty="0">
                <a:solidFill>
                  <a:srgbClr val="93B6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Subjective</a:t>
            </a:r>
            <a:r>
              <a:rPr sz="2000" spc="-6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interestingness</a:t>
            </a:r>
            <a:r>
              <a:rPr sz="2000" spc="-9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measures:</a:t>
            </a:r>
          </a:p>
          <a:p>
            <a:pPr marL="695801" lvl="1" indent="-172403">
              <a:spcBef>
                <a:spcPts val="645"/>
              </a:spcBef>
              <a:buClr>
                <a:srgbClr val="DD8046"/>
              </a:buClr>
              <a:buSzPct val="73913"/>
              <a:buFont typeface="Wingdings"/>
              <a:buChar char=""/>
              <a:tabLst>
                <a:tab pos="696277" algn="l"/>
              </a:tabLst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judge</a:t>
            </a:r>
            <a:r>
              <a:rPr sz="2000" spc="-2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interestingness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differently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95801" lvl="1" indent="-172403">
              <a:spcBef>
                <a:spcPts val="578"/>
              </a:spcBef>
              <a:buClr>
                <a:srgbClr val="DD8046"/>
              </a:buClr>
              <a:buSzPct val="73913"/>
              <a:buFont typeface="Wingdings"/>
              <a:buChar char=""/>
              <a:tabLst>
                <a:tab pos="696277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sz="2000" spc="-26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specify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38701" lvl="2" indent="-171926">
              <a:spcBef>
                <a:spcPts val="578"/>
              </a:spcBef>
              <a:buClr>
                <a:srgbClr val="A4AB81"/>
              </a:buClr>
              <a:buSzPct val="75000"/>
              <a:buFont typeface="Wingdings"/>
              <a:buChar char=""/>
              <a:tabLst>
                <a:tab pos="1039178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Query-based: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Relevant</a:t>
            </a:r>
            <a:r>
              <a:rPr sz="2000" spc="-6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user’s</a:t>
            </a:r>
            <a:r>
              <a:rPr sz="2000" spc="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particular</a:t>
            </a:r>
            <a:r>
              <a:rPr sz="2000" spc="3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95801" lvl="1" indent="-172403">
              <a:spcBef>
                <a:spcPts val="566"/>
              </a:spcBef>
              <a:buClr>
                <a:srgbClr val="DD8046"/>
              </a:buClr>
              <a:buSzPct val="73913"/>
              <a:buFont typeface="Wingdings"/>
              <a:buChar char=""/>
              <a:tabLst>
                <a:tab pos="696277" algn="l"/>
              </a:tabLst>
            </a:pPr>
            <a:r>
              <a:rPr sz="2000" spc="8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against</a:t>
            </a:r>
            <a:r>
              <a:rPr sz="2000" spc="-86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6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one’s</a:t>
            </a:r>
            <a:r>
              <a:rPr sz="20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38701" lvl="2" indent="-171926">
              <a:spcBef>
                <a:spcPts val="521"/>
              </a:spcBef>
              <a:buClr>
                <a:srgbClr val="A4AB81"/>
              </a:buClr>
              <a:buSzPct val="75000"/>
              <a:buFont typeface="Wingdings"/>
              <a:buChar char=""/>
              <a:tabLst>
                <a:tab pos="1039178" algn="l"/>
              </a:tabLst>
            </a:pPr>
            <a:r>
              <a:rPr sz="2000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unexpected, </a:t>
            </a:r>
            <a:r>
              <a:rPr sz="2000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freshness,</a:t>
            </a:r>
            <a:r>
              <a:rPr sz="2000" spc="-56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timeliness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99599" y="1333261"/>
            <a:ext cx="6633210" cy="425116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sz="2700" spc="-150" dirty="0"/>
              <a:t>Limitation</a:t>
            </a:r>
            <a:r>
              <a:rPr sz="2700" spc="11" dirty="0"/>
              <a:t> </a:t>
            </a:r>
            <a:r>
              <a:rPr sz="2700" spc="-4" dirty="0"/>
              <a:t>of</a:t>
            </a:r>
            <a:r>
              <a:rPr sz="2700" spc="75" dirty="0"/>
              <a:t> </a:t>
            </a:r>
            <a:r>
              <a:rPr sz="2700" spc="-165" dirty="0"/>
              <a:t>the</a:t>
            </a:r>
            <a:r>
              <a:rPr sz="2700" spc="15" dirty="0"/>
              <a:t> </a:t>
            </a:r>
            <a:r>
              <a:rPr sz="2700" spc="-146" dirty="0"/>
              <a:t>Support-Confidence</a:t>
            </a:r>
            <a:r>
              <a:rPr sz="2700" spc="131" dirty="0"/>
              <a:t> </a:t>
            </a:r>
            <a:r>
              <a:rPr sz="2700" spc="-184" dirty="0"/>
              <a:t>Framework</a:t>
            </a:r>
            <a:endParaRPr sz="2700"/>
          </a:p>
        </p:txBody>
      </p:sp>
      <p:sp>
        <p:nvSpPr>
          <p:cNvPr id="3" name="object 3"/>
          <p:cNvSpPr txBox="1"/>
          <p:nvPr/>
        </p:nvSpPr>
        <p:spPr>
          <a:xfrm>
            <a:off x="663892" y="1860027"/>
            <a:ext cx="7676198" cy="1076257"/>
          </a:xfrm>
          <a:prstGeom prst="rect">
            <a:avLst/>
          </a:prstGeom>
        </p:spPr>
        <p:txBody>
          <a:bodyPr vert="horz" wrap="square" lIns="0" tIns="109538" rIns="0" bIns="0" rtlCol="0">
            <a:spAutoFit/>
          </a:bodyPr>
          <a:lstStyle/>
          <a:p>
            <a:pPr marL="252413" indent="-243364">
              <a:spcBef>
                <a:spcPts val="863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52413" algn="l"/>
                <a:tab pos="252889" algn="l"/>
                <a:tab pos="5342573" algn="l"/>
              </a:tabLst>
            </a:pPr>
            <a:r>
              <a:rPr spc="4" dirty="0">
                <a:latin typeface="Calibri"/>
                <a:cs typeface="Calibri"/>
              </a:rPr>
              <a:t>Are</a:t>
            </a:r>
            <a:r>
              <a:rPr spc="-68" dirty="0">
                <a:latin typeface="Calibri"/>
                <a:cs typeface="Calibri"/>
              </a:rPr>
              <a:t> </a:t>
            </a:r>
            <a:r>
              <a:rPr i="1" dirty="0">
                <a:latin typeface="Calibri"/>
                <a:cs typeface="Calibri"/>
              </a:rPr>
              <a:t>s</a:t>
            </a:r>
            <a:r>
              <a:rPr i="1" spc="23" dirty="0">
                <a:latin typeface="Calibri"/>
                <a:cs typeface="Calibri"/>
              </a:rPr>
              <a:t> </a:t>
            </a:r>
            <a:r>
              <a:rPr spc="-8" dirty="0">
                <a:latin typeface="Calibri"/>
                <a:cs typeface="Calibri"/>
              </a:rPr>
              <a:t>and</a:t>
            </a:r>
            <a:r>
              <a:rPr spc="4" dirty="0">
                <a:latin typeface="Calibri"/>
                <a:cs typeface="Calibri"/>
              </a:rPr>
              <a:t> </a:t>
            </a:r>
            <a:r>
              <a:rPr i="1" dirty="0">
                <a:latin typeface="Calibri"/>
                <a:cs typeface="Calibri"/>
              </a:rPr>
              <a:t>c</a:t>
            </a:r>
            <a:r>
              <a:rPr i="1" spc="3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interesting</a:t>
            </a:r>
            <a:r>
              <a:rPr spc="-113" dirty="0">
                <a:latin typeface="Calibri"/>
                <a:cs typeface="Calibri"/>
              </a:rPr>
              <a:t> </a:t>
            </a:r>
            <a:r>
              <a:rPr sz="2175" spc="8" dirty="0">
                <a:latin typeface="Calibri"/>
                <a:cs typeface="Calibri"/>
              </a:rPr>
              <a:t>in</a:t>
            </a:r>
            <a:r>
              <a:rPr sz="2175" spc="-4" dirty="0">
                <a:latin typeface="Calibri"/>
                <a:cs typeface="Calibri"/>
              </a:rPr>
              <a:t> </a:t>
            </a:r>
            <a:r>
              <a:rPr sz="2175" spc="8" dirty="0">
                <a:latin typeface="Calibri"/>
                <a:cs typeface="Calibri"/>
              </a:rPr>
              <a:t>association</a:t>
            </a:r>
            <a:r>
              <a:rPr sz="2175" spc="-180" dirty="0">
                <a:latin typeface="Calibri"/>
                <a:cs typeface="Calibri"/>
              </a:rPr>
              <a:t> </a:t>
            </a:r>
            <a:r>
              <a:rPr sz="2175" spc="-4" dirty="0">
                <a:latin typeface="Calibri"/>
                <a:cs typeface="Calibri"/>
              </a:rPr>
              <a:t>rules:</a:t>
            </a:r>
            <a:r>
              <a:rPr sz="2175" spc="-8" dirty="0">
                <a:latin typeface="Calibri"/>
                <a:cs typeface="Calibri"/>
              </a:rPr>
              <a:t> </a:t>
            </a:r>
            <a:r>
              <a:rPr sz="2175" spc="-86" dirty="0">
                <a:latin typeface="Calibri"/>
                <a:cs typeface="Calibri"/>
              </a:rPr>
              <a:t>“A</a:t>
            </a:r>
            <a:r>
              <a:rPr sz="2175" dirty="0">
                <a:latin typeface="Calibri"/>
                <a:cs typeface="Calibri"/>
              </a:rPr>
              <a:t> </a:t>
            </a:r>
            <a:r>
              <a:rPr sz="2175" spc="19" dirty="0">
                <a:latin typeface="Symbol"/>
                <a:cs typeface="Symbol"/>
              </a:rPr>
              <a:t></a:t>
            </a:r>
            <a:r>
              <a:rPr sz="2175" spc="19" dirty="0">
                <a:latin typeface="Times New Roman"/>
                <a:cs typeface="Times New Roman"/>
              </a:rPr>
              <a:t>	</a:t>
            </a:r>
            <a:r>
              <a:rPr sz="2175" dirty="0">
                <a:latin typeface="Calibri"/>
                <a:cs typeface="Calibri"/>
              </a:rPr>
              <a:t>B”</a:t>
            </a:r>
            <a:r>
              <a:rPr sz="2175" spc="-23" dirty="0">
                <a:latin typeface="Calibri"/>
                <a:cs typeface="Calibri"/>
              </a:rPr>
              <a:t> </a:t>
            </a:r>
            <a:r>
              <a:rPr sz="2175" dirty="0">
                <a:latin typeface="Calibri"/>
                <a:cs typeface="Calibri"/>
              </a:rPr>
              <a:t>[</a:t>
            </a:r>
            <a:r>
              <a:rPr sz="2175" i="1" dirty="0">
                <a:latin typeface="Calibri"/>
                <a:cs typeface="Calibri"/>
              </a:rPr>
              <a:t>s</a:t>
            </a:r>
            <a:r>
              <a:rPr sz="2175" dirty="0">
                <a:latin typeface="Calibri"/>
                <a:cs typeface="Calibri"/>
              </a:rPr>
              <a:t>,</a:t>
            </a:r>
            <a:r>
              <a:rPr sz="2175" spc="-49" dirty="0">
                <a:latin typeface="Calibri"/>
                <a:cs typeface="Calibri"/>
              </a:rPr>
              <a:t> </a:t>
            </a:r>
            <a:r>
              <a:rPr sz="2175" i="1" spc="4" dirty="0">
                <a:latin typeface="Calibri"/>
                <a:cs typeface="Calibri"/>
              </a:rPr>
              <a:t>c</a:t>
            </a:r>
            <a:r>
              <a:rPr sz="2175" spc="4" dirty="0">
                <a:latin typeface="Calibri"/>
                <a:cs typeface="Calibri"/>
              </a:rPr>
              <a:t>]?</a:t>
            </a:r>
            <a:endParaRPr sz="2175">
              <a:latin typeface="Calibri"/>
              <a:cs typeface="Calibri"/>
            </a:endParaRPr>
          </a:p>
          <a:p>
            <a:pPr marL="252413" indent="-243364">
              <a:spcBef>
                <a:spcPts val="638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52413" algn="l"/>
                <a:tab pos="252889" algn="l"/>
                <a:tab pos="1203008" algn="l"/>
              </a:tabLst>
            </a:pPr>
            <a:r>
              <a:rPr spc="-8" dirty="0">
                <a:latin typeface="Calibri"/>
                <a:cs typeface="Calibri"/>
              </a:rPr>
              <a:t>Example:	</a:t>
            </a:r>
            <a:r>
              <a:rPr spc="8" dirty="0">
                <a:latin typeface="Calibri"/>
                <a:cs typeface="Calibri"/>
              </a:rPr>
              <a:t>Suppose</a:t>
            </a:r>
            <a:r>
              <a:rPr spc="-124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one</a:t>
            </a:r>
            <a:r>
              <a:rPr spc="-8" dirty="0">
                <a:latin typeface="Calibri"/>
                <a:cs typeface="Calibri"/>
              </a:rPr>
              <a:t> </a:t>
            </a:r>
            <a:r>
              <a:rPr spc="11" dirty="0">
                <a:latin typeface="Calibri"/>
                <a:cs typeface="Calibri"/>
              </a:rPr>
              <a:t>school</a:t>
            </a:r>
            <a:r>
              <a:rPr spc="-90" dirty="0">
                <a:latin typeface="Calibri"/>
                <a:cs typeface="Calibri"/>
              </a:rPr>
              <a:t> </a:t>
            </a:r>
            <a:r>
              <a:rPr spc="-19" dirty="0">
                <a:latin typeface="Calibri"/>
                <a:cs typeface="Calibri"/>
              </a:rPr>
              <a:t>may</a:t>
            </a:r>
            <a:r>
              <a:rPr spc="15" dirty="0">
                <a:latin typeface="Calibri"/>
                <a:cs typeface="Calibri"/>
              </a:rPr>
              <a:t> </a:t>
            </a:r>
            <a:r>
              <a:rPr spc="-23" dirty="0">
                <a:latin typeface="Calibri"/>
                <a:cs typeface="Calibri"/>
              </a:rPr>
              <a:t>have</a:t>
            </a:r>
            <a:r>
              <a:rPr spc="49" dirty="0">
                <a:latin typeface="Calibri"/>
                <a:cs typeface="Calibri"/>
              </a:rPr>
              <a:t> </a:t>
            </a:r>
            <a:r>
              <a:rPr spc="8" dirty="0">
                <a:latin typeface="Calibri"/>
                <a:cs typeface="Calibri"/>
              </a:rPr>
              <a:t>the</a:t>
            </a:r>
            <a:r>
              <a:rPr spc="-8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following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statistics</a:t>
            </a:r>
            <a:r>
              <a:rPr spc="-158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on</a:t>
            </a:r>
            <a:r>
              <a:rPr spc="-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#</a:t>
            </a:r>
            <a:r>
              <a:rPr spc="-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of </a:t>
            </a:r>
            <a:r>
              <a:rPr spc="8" dirty="0">
                <a:latin typeface="Calibri"/>
                <a:cs typeface="Calibri"/>
              </a:rPr>
              <a:t>students</a:t>
            </a:r>
            <a:endParaRPr>
              <a:latin typeface="Calibri"/>
              <a:cs typeface="Calibri"/>
            </a:endParaRPr>
          </a:p>
          <a:p>
            <a:pPr marL="252413">
              <a:spcBef>
                <a:spcPts val="38"/>
              </a:spcBef>
            </a:pPr>
            <a:r>
              <a:rPr spc="4" dirty="0">
                <a:latin typeface="Calibri"/>
                <a:cs typeface="Calibri"/>
              </a:rPr>
              <a:t>who</a:t>
            </a:r>
            <a:r>
              <a:rPr spc="-11" dirty="0">
                <a:latin typeface="Calibri"/>
                <a:cs typeface="Calibri"/>
              </a:rPr>
              <a:t> </a:t>
            </a:r>
            <a:r>
              <a:rPr spc="-19" dirty="0">
                <a:latin typeface="Calibri"/>
                <a:cs typeface="Calibri"/>
              </a:rPr>
              <a:t>may</a:t>
            </a:r>
            <a:r>
              <a:rPr spc="15" dirty="0">
                <a:latin typeface="Calibri"/>
                <a:cs typeface="Calibri"/>
              </a:rPr>
              <a:t> </a:t>
            </a:r>
            <a:r>
              <a:rPr spc="-23" dirty="0">
                <a:latin typeface="Calibri"/>
                <a:cs typeface="Calibri"/>
              </a:rPr>
              <a:t>play</a:t>
            </a:r>
            <a:r>
              <a:rPr spc="15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basketball</a:t>
            </a:r>
            <a:r>
              <a:rPr spc="-38" dirty="0">
                <a:latin typeface="Calibri"/>
                <a:cs typeface="Calibri"/>
              </a:rPr>
              <a:t> </a:t>
            </a:r>
            <a:r>
              <a:rPr spc="-15" dirty="0">
                <a:latin typeface="Calibri"/>
                <a:cs typeface="Calibri"/>
              </a:rPr>
              <a:t>and/or</a:t>
            </a:r>
            <a:r>
              <a:rPr spc="30" dirty="0">
                <a:latin typeface="Calibri"/>
                <a:cs typeface="Calibri"/>
              </a:rPr>
              <a:t> </a:t>
            </a:r>
            <a:r>
              <a:rPr spc="-8" dirty="0">
                <a:latin typeface="Calibri"/>
                <a:cs typeface="Calibri"/>
              </a:rPr>
              <a:t>eat</a:t>
            </a:r>
            <a:r>
              <a:rPr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cereal:</a:t>
            </a:r>
            <a:endParaRPr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3892" y="3999167"/>
            <a:ext cx="7428548" cy="1743265"/>
          </a:xfrm>
          <a:prstGeom prst="rect">
            <a:avLst/>
          </a:prstGeom>
        </p:spPr>
        <p:txBody>
          <a:bodyPr vert="horz" wrap="square" lIns="0" tIns="99536" rIns="0" bIns="0" rtlCol="0">
            <a:spAutoFit/>
          </a:bodyPr>
          <a:lstStyle/>
          <a:p>
            <a:pPr marL="252413" indent="-243364">
              <a:spcBef>
                <a:spcPts val="784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pc="4" dirty="0">
                <a:latin typeface="Calibri"/>
                <a:cs typeface="Calibri"/>
              </a:rPr>
              <a:t>Association</a:t>
            </a:r>
            <a:r>
              <a:rPr spc="-120" dirty="0">
                <a:latin typeface="Calibri"/>
                <a:cs typeface="Calibri"/>
              </a:rPr>
              <a:t> </a:t>
            </a:r>
            <a:r>
              <a:rPr spc="-8" dirty="0">
                <a:latin typeface="Calibri"/>
                <a:cs typeface="Calibri"/>
              </a:rPr>
              <a:t>rule</a:t>
            </a:r>
            <a:r>
              <a:rPr spc="49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mining</a:t>
            </a:r>
            <a:r>
              <a:rPr spc="-11" dirty="0">
                <a:latin typeface="Calibri"/>
                <a:cs typeface="Calibri"/>
              </a:rPr>
              <a:t> </a:t>
            </a:r>
            <a:r>
              <a:rPr spc="-19" dirty="0">
                <a:latin typeface="Calibri"/>
                <a:cs typeface="Calibri"/>
              </a:rPr>
              <a:t>may</a:t>
            </a:r>
            <a:r>
              <a:rPr spc="-38" dirty="0">
                <a:latin typeface="Calibri"/>
                <a:cs typeface="Calibri"/>
              </a:rPr>
              <a:t> </a:t>
            </a:r>
            <a:r>
              <a:rPr spc="-8" dirty="0">
                <a:latin typeface="Calibri"/>
                <a:cs typeface="Calibri"/>
              </a:rPr>
              <a:t>generate </a:t>
            </a:r>
            <a:r>
              <a:rPr spc="8" dirty="0">
                <a:latin typeface="Calibri"/>
                <a:cs typeface="Calibri"/>
              </a:rPr>
              <a:t>the</a:t>
            </a:r>
            <a:r>
              <a:rPr spc="-8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following:</a:t>
            </a:r>
            <a:endParaRPr dirty="0">
              <a:latin typeface="Calibri"/>
              <a:cs typeface="Calibri"/>
            </a:endParaRPr>
          </a:p>
          <a:p>
            <a:pPr marL="280988">
              <a:spcBef>
                <a:spcPts val="713"/>
              </a:spcBef>
              <a:tabLst>
                <a:tab pos="1996916" algn="l"/>
                <a:tab pos="4575810" algn="l"/>
              </a:tabLst>
            </a:pPr>
            <a:r>
              <a:rPr sz="1238" spc="-41" dirty="0">
                <a:solidFill>
                  <a:srgbClr val="93B6D2"/>
                </a:solidFill>
                <a:latin typeface="Microsoft Sans Serif"/>
                <a:cs typeface="Microsoft Sans Serif"/>
              </a:rPr>
              <a:t>🞑</a:t>
            </a:r>
            <a:r>
              <a:rPr sz="1238" spc="195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i="1" spc="-19" dirty="0">
                <a:solidFill>
                  <a:srgbClr val="0033CC"/>
                </a:solidFill>
                <a:latin typeface="Calibri"/>
                <a:cs typeface="Calibri"/>
              </a:rPr>
              <a:t>play-basketball	</a:t>
            </a:r>
            <a:r>
              <a:rPr dirty="0">
                <a:solidFill>
                  <a:srgbClr val="0033CC"/>
                </a:solidFill>
                <a:latin typeface="Symbol"/>
                <a:cs typeface="Symbol"/>
              </a:rPr>
              <a:t></a:t>
            </a:r>
            <a:r>
              <a:rPr spc="-30" dirty="0">
                <a:solidFill>
                  <a:srgbClr val="0033CC"/>
                </a:solidFill>
                <a:latin typeface="Times New Roman"/>
                <a:cs typeface="Times New Roman"/>
              </a:rPr>
              <a:t> </a:t>
            </a:r>
            <a:r>
              <a:rPr i="1" spc="-11" dirty="0">
                <a:solidFill>
                  <a:srgbClr val="0033CC"/>
                </a:solidFill>
                <a:latin typeface="Calibri"/>
                <a:cs typeface="Calibri"/>
              </a:rPr>
              <a:t>eat-cereal</a:t>
            </a:r>
            <a:r>
              <a:rPr i="1" spc="86" dirty="0">
                <a:solidFill>
                  <a:srgbClr val="0033CC"/>
                </a:solidFill>
                <a:latin typeface="Calibri"/>
                <a:cs typeface="Calibri"/>
              </a:rPr>
              <a:t> </a:t>
            </a:r>
            <a:r>
              <a:rPr spc="-4" dirty="0">
                <a:solidFill>
                  <a:srgbClr val="0033CC"/>
                </a:solidFill>
                <a:latin typeface="Calibri"/>
                <a:cs typeface="Calibri"/>
              </a:rPr>
              <a:t>[40%,</a:t>
            </a:r>
            <a:r>
              <a:rPr spc="-8" dirty="0">
                <a:solidFill>
                  <a:srgbClr val="0033CC"/>
                </a:solidFill>
                <a:latin typeface="Calibri"/>
                <a:cs typeface="Calibri"/>
              </a:rPr>
              <a:t> 66.7%]	</a:t>
            </a:r>
            <a:r>
              <a:rPr spc="-4" dirty="0">
                <a:solidFill>
                  <a:srgbClr val="0033CC"/>
                </a:solidFill>
                <a:latin typeface="Calibri"/>
                <a:cs typeface="Calibri"/>
              </a:rPr>
              <a:t>(higher</a:t>
            </a:r>
            <a:r>
              <a:rPr spc="-34" dirty="0">
                <a:solidFill>
                  <a:srgbClr val="0033CC"/>
                </a:solidFill>
                <a:latin typeface="Calibri"/>
                <a:cs typeface="Calibri"/>
              </a:rPr>
              <a:t> </a:t>
            </a:r>
            <a:r>
              <a:rPr dirty="0">
                <a:solidFill>
                  <a:srgbClr val="0033CC"/>
                </a:solidFill>
                <a:latin typeface="Calibri"/>
                <a:cs typeface="Calibri"/>
              </a:rPr>
              <a:t>s</a:t>
            </a:r>
            <a:r>
              <a:rPr spc="-60" dirty="0">
                <a:solidFill>
                  <a:srgbClr val="0033CC"/>
                </a:solidFill>
                <a:latin typeface="Calibri"/>
                <a:cs typeface="Calibri"/>
              </a:rPr>
              <a:t> </a:t>
            </a:r>
            <a:r>
              <a:rPr dirty="0">
                <a:solidFill>
                  <a:srgbClr val="0033CC"/>
                </a:solidFill>
                <a:latin typeface="Calibri"/>
                <a:cs typeface="Calibri"/>
              </a:rPr>
              <a:t>&amp;</a:t>
            </a:r>
            <a:r>
              <a:rPr spc="-19" dirty="0">
                <a:solidFill>
                  <a:srgbClr val="0033CC"/>
                </a:solidFill>
                <a:latin typeface="Calibri"/>
                <a:cs typeface="Calibri"/>
              </a:rPr>
              <a:t> </a:t>
            </a:r>
            <a:r>
              <a:rPr spc="11" dirty="0">
                <a:solidFill>
                  <a:srgbClr val="0033CC"/>
                </a:solidFill>
                <a:latin typeface="Calibri"/>
                <a:cs typeface="Calibri"/>
              </a:rPr>
              <a:t>c)</a:t>
            </a:r>
            <a:endParaRPr dirty="0">
              <a:latin typeface="Calibri"/>
              <a:cs typeface="Calibri"/>
            </a:endParaRPr>
          </a:p>
          <a:p>
            <a:pPr marL="252413" indent="-243364">
              <a:spcBef>
                <a:spcPts val="656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pc="-8" dirty="0">
                <a:solidFill>
                  <a:srgbClr val="FF0000"/>
                </a:solidFill>
                <a:latin typeface="Calibri"/>
                <a:cs typeface="Calibri"/>
              </a:rPr>
              <a:t>But</a:t>
            </a:r>
            <a:r>
              <a:rPr spc="4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>
                <a:solidFill>
                  <a:srgbClr val="FF0000"/>
                </a:solidFill>
                <a:latin typeface="Calibri"/>
                <a:cs typeface="Calibri"/>
              </a:rPr>
              <a:t>this</a:t>
            </a:r>
            <a:r>
              <a:rPr spc="-4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4" dirty="0">
                <a:solidFill>
                  <a:srgbClr val="FF0000"/>
                </a:solidFill>
                <a:latin typeface="Calibri"/>
                <a:cs typeface="Calibri"/>
              </a:rPr>
              <a:t>strong</a:t>
            </a:r>
            <a:r>
              <a:rPr spc="-8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>
                <a:solidFill>
                  <a:srgbClr val="FF0000"/>
                </a:solidFill>
                <a:latin typeface="Calibri"/>
                <a:cs typeface="Calibri"/>
              </a:rPr>
              <a:t>association</a:t>
            </a:r>
            <a:r>
              <a:rPr spc="-56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8" dirty="0">
                <a:solidFill>
                  <a:srgbClr val="FF0000"/>
                </a:solidFill>
                <a:latin typeface="Calibri"/>
                <a:cs typeface="Calibri"/>
              </a:rPr>
              <a:t>rule</a:t>
            </a:r>
            <a:r>
              <a:rPr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11" dirty="0">
                <a:solidFill>
                  <a:srgbClr val="FF0000"/>
                </a:solidFill>
                <a:latin typeface="Calibri"/>
                <a:cs typeface="Calibri"/>
              </a:rPr>
              <a:t>is</a:t>
            </a:r>
            <a:r>
              <a:rPr spc="1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4" dirty="0">
                <a:solidFill>
                  <a:srgbClr val="FF0000"/>
                </a:solidFill>
                <a:latin typeface="Calibri"/>
                <a:cs typeface="Calibri"/>
              </a:rPr>
              <a:t>misleading:</a:t>
            </a:r>
            <a:r>
              <a:rPr spc="4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8" dirty="0">
                <a:solidFill>
                  <a:srgbClr val="FF0000"/>
                </a:solidFill>
                <a:latin typeface="Calibri"/>
                <a:cs typeface="Calibri"/>
              </a:rPr>
              <a:t>The</a:t>
            </a:r>
            <a:r>
              <a:rPr spc="-64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23" dirty="0">
                <a:solidFill>
                  <a:srgbClr val="FF0000"/>
                </a:solidFill>
                <a:latin typeface="Calibri"/>
                <a:cs typeface="Calibri"/>
              </a:rPr>
              <a:t>overall</a:t>
            </a:r>
            <a:r>
              <a:rPr spc="83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>
                <a:solidFill>
                  <a:srgbClr val="FF0000"/>
                </a:solidFill>
                <a:latin typeface="Calibri"/>
                <a:cs typeface="Calibri"/>
              </a:rPr>
              <a:t>%</a:t>
            </a:r>
            <a:r>
              <a:rPr spc="-8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>
                <a:solidFill>
                  <a:srgbClr val="FF0000"/>
                </a:solidFill>
                <a:latin typeface="Calibri"/>
                <a:cs typeface="Calibri"/>
              </a:rPr>
              <a:t>of</a:t>
            </a:r>
            <a:r>
              <a:rPr spc="4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8" dirty="0">
                <a:solidFill>
                  <a:srgbClr val="FF0000"/>
                </a:solidFill>
                <a:latin typeface="Calibri"/>
                <a:cs typeface="Calibri"/>
              </a:rPr>
              <a:t>students</a:t>
            </a:r>
            <a:r>
              <a:rPr spc="-16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4" dirty="0">
                <a:solidFill>
                  <a:srgbClr val="FF0000"/>
                </a:solidFill>
                <a:latin typeface="Calibri"/>
                <a:cs typeface="Calibri"/>
              </a:rPr>
              <a:t>eating</a:t>
            </a:r>
            <a:endParaRPr dirty="0">
              <a:latin typeface="Calibri"/>
              <a:cs typeface="Calibri"/>
            </a:endParaRPr>
          </a:p>
          <a:p>
            <a:pPr marL="252413">
              <a:spcBef>
                <a:spcPts val="38"/>
              </a:spcBef>
            </a:pPr>
            <a:r>
              <a:rPr dirty="0">
                <a:solidFill>
                  <a:srgbClr val="FF0000"/>
                </a:solidFill>
                <a:latin typeface="Calibri"/>
                <a:cs typeface="Calibri"/>
              </a:rPr>
              <a:t>cereal</a:t>
            </a:r>
            <a:r>
              <a:rPr spc="-38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11" dirty="0">
                <a:solidFill>
                  <a:srgbClr val="FF0000"/>
                </a:solidFill>
                <a:latin typeface="Calibri"/>
                <a:cs typeface="Calibri"/>
              </a:rPr>
              <a:t>is</a:t>
            </a:r>
            <a:r>
              <a:rPr spc="8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8" dirty="0">
                <a:solidFill>
                  <a:srgbClr val="FF0000"/>
                </a:solidFill>
                <a:latin typeface="Calibri"/>
                <a:cs typeface="Calibri"/>
              </a:rPr>
              <a:t>75% </a:t>
            </a:r>
            <a:r>
              <a:rPr dirty="0">
                <a:solidFill>
                  <a:srgbClr val="FF0000"/>
                </a:solidFill>
                <a:latin typeface="Calibri"/>
                <a:cs typeface="Calibri"/>
              </a:rPr>
              <a:t>&gt;</a:t>
            </a:r>
            <a:r>
              <a:rPr spc="4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8" dirty="0">
                <a:solidFill>
                  <a:srgbClr val="FF0000"/>
                </a:solidFill>
                <a:latin typeface="Calibri"/>
                <a:cs typeface="Calibri"/>
              </a:rPr>
              <a:t>66.7%,</a:t>
            </a:r>
            <a:r>
              <a:rPr spc="-1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pc="19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4" dirty="0">
                <a:solidFill>
                  <a:srgbClr val="FF0000"/>
                </a:solidFill>
                <a:latin typeface="Calibri"/>
                <a:cs typeface="Calibri"/>
              </a:rPr>
              <a:t>more</a:t>
            </a:r>
            <a:r>
              <a:rPr spc="-68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8" dirty="0">
                <a:solidFill>
                  <a:srgbClr val="FF0000"/>
                </a:solidFill>
                <a:latin typeface="Calibri"/>
                <a:cs typeface="Calibri"/>
              </a:rPr>
              <a:t>telling</a:t>
            </a:r>
            <a:r>
              <a:rPr spc="-1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pc="-8" dirty="0">
                <a:solidFill>
                  <a:srgbClr val="FF0000"/>
                </a:solidFill>
                <a:latin typeface="Calibri"/>
                <a:cs typeface="Calibri"/>
              </a:rPr>
              <a:t>rule:</a:t>
            </a:r>
            <a:endParaRPr dirty="0">
              <a:latin typeface="Calibri"/>
              <a:cs typeface="Calibri"/>
            </a:endParaRPr>
          </a:p>
          <a:p>
            <a:pPr marL="567214" lvl="1" indent="-257651">
              <a:spcBef>
                <a:spcPts val="675"/>
              </a:spcBef>
              <a:buClr>
                <a:srgbClr val="DD8046"/>
              </a:buClr>
              <a:buSzPct val="58695"/>
              <a:buFont typeface="Wingdings"/>
              <a:buChar char=""/>
              <a:tabLst>
                <a:tab pos="566738" algn="l"/>
                <a:tab pos="567214" algn="l"/>
              </a:tabLst>
            </a:pPr>
            <a:r>
              <a:rPr sz="1725" i="1" spc="8" dirty="0">
                <a:latin typeface="Calibri"/>
                <a:cs typeface="Calibri"/>
              </a:rPr>
              <a:t>¬</a:t>
            </a:r>
            <a:r>
              <a:rPr sz="1725" i="1" spc="-19" dirty="0">
                <a:latin typeface="Calibri"/>
                <a:cs typeface="Calibri"/>
              </a:rPr>
              <a:t> </a:t>
            </a:r>
            <a:r>
              <a:rPr sz="1725" i="1" spc="-4" dirty="0">
                <a:latin typeface="Calibri"/>
                <a:cs typeface="Calibri"/>
              </a:rPr>
              <a:t>play-basketball</a:t>
            </a:r>
            <a:r>
              <a:rPr sz="1725" i="1" spc="-49" dirty="0">
                <a:latin typeface="Calibri"/>
                <a:cs typeface="Calibri"/>
              </a:rPr>
              <a:t> </a:t>
            </a:r>
            <a:r>
              <a:rPr sz="1725" spc="19" dirty="0">
                <a:latin typeface="Symbol"/>
                <a:cs typeface="Symbol"/>
              </a:rPr>
              <a:t></a:t>
            </a:r>
            <a:r>
              <a:rPr sz="1725" spc="-68" dirty="0">
                <a:latin typeface="Times New Roman"/>
                <a:cs typeface="Times New Roman"/>
              </a:rPr>
              <a:t> </a:t>
            </a:r>
            <a:r>
              <a:rPr sz="1725" i="1" spc="4" dirty="0">
                <a:latin typeface="Calibri"/>
                <a:cs typeface="Calibri"/>
              </a:rPr>
              <a:t>eat-cereal</a:t>
            </a:r>
            <a:r>
              <a:rPr sz="1725" i="1" spc="-45" dirty="0">
                <a:latin typeface="Calibri"/>
                <a:cs typeface="Calibri"/>
              </a:rPr>
              <a:t> </a:t>
            </a:r>
            <a:r>
              <a:rPr sz="1725" spc="15" dirty="0">
                <a:latin typeface="Calibri"/>
                <a:cs typeface="Calibri"/>
              </a:rPr>
              <a:t>[35%,</a:t>
            </a:r>
            <a:r>
              <a:rPr sz="1725" spc="-94" dirty="0">
                <a:latin typeface="Calibri"/>
                <a:cs typeface="Calibri"/>
              </a:rPr>
              <a:t> </a:t>
            </a:r>
            <a:r>
              <a:rPr sz="1725" spc="15" dirty="0">
                <a:latin typeface="Calibri"/>
                <a:cs typeface="Calibri"/>
              </a:rPr>
              <a:t>87.5%]</a:t>
            </a:r>
            <a:r>
              <a:rPr sz="1725" spc="-135" dirty="0">
                <a:latin typeface="Calibri"/>
                <a:cs typeface="Calibri"/>
              </a:rPr>
              <a:t> </a:t>
            </a:r>
            <a:r>
              <a:rPr sz="1725" dirty="0">
                <a:latin typeface="Calibri"/>
                <a:cs typeface="Calibri"/>
              </a:rPr>
              <a:t>(high</a:t>
            </a:r>
            <a:r>
              <a:rPr sz="1725" spc="49" dirty="0">
                <a:latin typeface="Calibri"/>
                <a:cs typeface="Calibri"/>
              </a:rPr>
              <a:t> </a:t>
            </a:r>
            <a:r>
              <a:rPr sz="1725" spc="8" dirty="0">
                <a:latin typeface="Calibri"/>
                <a:cs typeface="Calibri"/>
              </a:rPr>
              <a:t>s</a:t>
            </a:r>
            <a:r>
              <a:rPr sz="1725" spc="4" dirty="0">
                <a:latin typeface="Calibri"/>
                <a:cs typeface="Calibri"/>
              </a:rPr>
              <a:t> </a:t>
            </a:r>
            <a:r>
              <a:rPr sz="1725" spc="11" dirty="0">
                <a:latin typeface="Calibri"/>
                <a:cs typeface="Calibri"/>
              </a:rPr>
              <a:t>&amp;</a:t>
            </a:r>
            <a:r>
              <a:rPr sz="1725" dirty="0">
                <a:latin typeface="Calibri"/>
                <a:cs typeface="Calibri"/>
              </a:rPr>
              <a:t> </a:t>
            </a:r>
            <a:r>
              <a:rPr sz="1725" spc="4" dirty="0">
                <a:latin typeface="Calibri"/>
                <a:cs typeface="Calibri"/>
              </a:rPr>
              <a:t>c)</a:t>
            </a:r>
            <a:endParaRPr sz="1725" dirty="0">
              <a:latin typeface="Calibri"/>
              <a:cs typeface="Calibri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912724" y="2974514"/>
          <a:ext cx="5410200" cy="9464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8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49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10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5" dirty="0">
                          <a:latin typeface="Tahoma"/>
                          <a:cs typeface="Tahoma"/>
                        </a:rPr>
                        <a:t>play-basketball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30" dirty="0">
                          <a:latin typeface="Tahoma"/>
                          <a:cs typeface="Tahoma"/>
                        </a:rPr>
                        <a:t>n</a:t>
                      </a:r>
                      <a:r>
                        <a:rPr sz="1100" spc="-25" dirty="0">
                          <a:latin typeface="Tahoma"/>
                          <a:cs typeface="Tahoma"/>
                        </a:rPr>
                        <a:t>o</a:t>
                      </a:r>
                      <a:r>
                        <a:rPr sz="1100" dirty="0">
                          <a:latin typeface="Tahoma"/>
                          <a:cs typeface="Tahoma"/>
                        </a:rPr>
                        <a:t>t</a:t>
                      </a:r>
                      <a:r>
                        <a:rPr sz="1100" spc="-9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100" spc="35" dirty="0">
                          <a:latin typeface="Tahoma"/>
                          <a:cs typeface="Tahoma"/>
                        </a:rPr>
                        <a:t>p</a:t>
                      </a:r>
                      <a:r>
                        <a:rPr sz="1100" spc="-25" dirty="0">
                          <a:latin typeface="Tahoma"/>
                          <a:cs typeface="Tahoma"/>
                        </a:rPr>
                        <a:t>l</a:t>
                      </a:r>
                      <a:r>
                        <a:rPr sz="1100" dirty="0">
                          <a:latin typeface="Tahoma"/>
                          <a:cs typeface="Tahoma"/>
                        </a:rPr>
                        <a:t>a</a:t>
                      </a:r>
                      <a:r>
                        <a:rPr sz="1100" spc="-40" dirty="0">
                          <a:latin typeface="Tahoma"/>
                          <a:cs typeface="Tahoma"/>
                        </a:rPr>
                        <a:t>y</a:t>
                      </a:r>
                      <a:r>
                        <a:rPr sz="1100" spc="5" dirty="0">
                          <a:latin typeface="Tahoma"/>
                          <a:cs typeface="Tahoma"/>
                        </a:rPr>
                        <a:t>-</a:t>
                      </a:r>
                      <a:r>
                        <a:rPr sz="1100" spc="35" dirty="0">
                          <a:latin typeface="Tahoma"/>
                          <a:cs typeface="Tahoma"/>
                        </a:rPr>
                        <a:t>b</a:t>
                      </a:r>
                      <a:r>
                        <a:rPr sz="1100" dirty="0">
                          <a:latin typeface="Tahoma"/>
                          <a:cs typeface="Tahoma"/>
                        </a:rPr>
                        <a:t>a</a:t>
                      </a:r>
                      <a:r>
                        <a:rPr sz="1100" spc="-35" dirty="0">
                          <a:latin typeface="Tahoma"/>
                          <a:cs typeface="Tahoma"/>
                        </a:rPr>
                        <a:t>sk</a:t>
                      </a:r>
                      <a:r>
                        <a:rPr sz="1100" spc="-5" dirty="0">
                          <a:latin typeface="Tahoma"/>
                          <a:cs typeface="Tahoma"/>
                        </a:rPr>
                        <a:t>e</a:t>
                      </a:r>
                      <a:r>
                        <a:rPr sz="1100" spc="-30" dirty="0">
                          <a:latin typeface="Tahoma"/>
                          <a:cs typeface="Tahoma"/>
                        </a:rPr>
                        <a:t>t</a:t>
                      </a:r>
                      <a:r>
                        <a:rPr sz="1100" spc="35" dirty="0">
                          <a:latin typeface="Tahoma"/>
                          <a:cs typeface="Tahoma"/>
                        </a:rPr>
                        <a:t>b</a:t>
                      </a:r>
                      <a:r>
                        <a:rPr sz="1100" dirty="0">
                          <a:latin typeface="Tahoma"/>
                          <a:cs typeface="Tahoma"/>
                        </a:rPr>
                        <a:t>a</a:t>
                      </a:r>
                      <a:r>
                        <a:rPr sz="1100" spc="-25" dirty="0">
                          <a:latin typeface="Tahoma"/>
                          <a:cs typeface="Tahoma"/>
                        </a:rPr>
                        <a:t>l</a:t>
                      </a:r>
                      <a:r>
                        <a:rPr sz="1100" dirty="0">
                          <a:latin typeface="Tahoma"/>
                          <a:cs typeface="Tahoma"/>
                        </a:rPr>
                        <a:t>l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10" dirty="0">
                          <a:latin typeface="Tahoma"/>
                          <a:cs typeface="Tahoma"/>
                        </a:rPr>
                        <a:t>sum</a:t>
                      </a:r>
                      <a:r>
                        <a:rPr sz="1100" spc="-10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100" dirty="0">
                          <a:latin typeface="Tahoma"/>
                          <a:cs typeface="Tahoma"/>
                        </a:rPr>
                        <a:t>(row)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122555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5" dirty="0">
                          <a:latin typeface="Tahoma"/>
                          <a:cs typeface="Tahoma"/>
                        </a:rPr>
                        <a:t>eat-cereal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-15" dirty="0">
                          <a:latin typeface="Tahoma"/>
                          <a:cs typeface="Tahoma"/>
                        </a:rPr>
                        <a:t>400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-15" dirty="0">
                          <a:latin typeface="Tahoma"/>
                          <a:cs typeface="Tahoma"/>
                        </a:rPr>
                        <a:t>350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510"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-15" dirty="0">
                          <a:latin typeface="Tahoma"/>
                          <a:cs typeface="Tahoma"/>
                        </a:rPr>
                        <a:t>750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8317">
                <a:tc>
                  <a:txBody>
                    <a:bodyPr/>
                    <a:lstStyle/>
                    <a:p>
                      <a:pPr marL="122555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30" dirty="0">
                          <a:latin typeface="Tahoma"/>
                          <a:cs typeface="Tahoma"/>
                        </a:rPr>
                        <a:t>n</a:t>
                      </a:r>
                      <a:r>
                        <a:rPr sz="1100" spc="-30" dirty="0">
                          <a:latin typeface="Tahoma"/>
                          <a:cs typeface="Tahoma"/>
                        </a:rPr>
                        <a:t>o</a:t>
                      </a:r>
                      <a:r>
                        <a:rPr sz="1100" dirty="0">
                          <a:latin typeface="Tahoma"/>
                          <a:cs typeface="Tahoma"/>
                        </a:rPr>
                        <a:t>t</a:t>
                      </a:r>
                      <a:r>
                        <a:rPr sz="1100" spc="-9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100" spc="-5" dirty="0">
                          <a:latin typeface="Tahoma"/>
                          <a:cs typeface="Tahoma"/>
                        </a:rPr>
                        <a:t>ea</a:t>
                      </a:r>
                      <a:r>
                        <a:rPr sz="1100" spc="-25" dirty="0">
                          <a:latin typeface="Tahoma"/>
                          <a:cs typeface="Tahoma"/>
                        </a:rPr>
                        <a:t>t</a:t>
                      </a:r>
                      <a:r>
                        <a:rPr sz="1100" spc="5" dirty="0">
                          <a:latin typeface="Tahoma"/>
                          <a:cs typeface="Tahoma"/>
                        </a:rPr>
                        <a:t>-</a:t>
                      </a:r>
                      <a:r>
                        <a:rPr sz="1100" spc="15" dirty="0">
                          <a:latin typeface="Tahoma"/>
                          <a:cs typeface="Tahoma"/>
                        </a:rPr>
                        <a:t>c</a:t>
                      </a:r>
                      <a:r>
                        <a:rPr sz="1100" spc="-5" dirty="0">
                          <a:latin typeface="Tahoma"/>
                          <a:cs typeface="Tahoma"/>
                        </a:rPr>
                        <a:t>e</a:t>
                      </a:r>
                      <a:r>
                        <a:rPr sz="1100" spc="5" dirty="0">
                          <a:latin typeface="Tahoma"/>
                          <a:cs typeface="Tahoma"/>
                        </a:rPr>
                        <a:t>r</a:t>
                      </a:r>
                      <a:r>
                        <a:rPr sz="1100" spc="-5" dirty="0">
                          <a:latin typeface="Tahoma"/>
                          <a:cs typeface="Tahoma"/>
                        </a:rPr>
                        <a:t>eal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-15" dirty="0">
                          <a:latin typeface="Tahoma"/>
                          <a:cs typeface="Tahoma"/>
                        </a:rPr>
                        <a:t>200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-15" dirty="0">
                          <a:latin typeface="Tahoma"/>
                          <a:cs typeface="Tahoma"/>
                        </a:rPr>
                        <a:t>50</a:t>
                      </a:r>
                      <a:endParaRPr sz="1100" dirty="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16510"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100" spc="-15" dirty="0">
                          <a:latin typeface="Tahoma"/>
                          <a:cs typeface="Tahoma"/>
                        </a:rPr>
                        <a:t>250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81">
                <a:tc>
                  <a:txBody>
                    <a:bodyPr/>
                    <a:lstStyle/>
                    <a:p>
                      <a:pPr marL="122555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1100" spc="-5" dirty="0">
                          <a:latin typeface="Tahoma"/>
                          <a:cs typeface="Tahoma"/>
                        </a:rPr>
                        <a:t>sum(col.)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958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1100" spc="-15" dirty="0">
                          <a:latin typeface="Tahoma"/>
                          <a:cs typeface="Tahoma"/>
                        </a:rPr>
                        <a:t>600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958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1100" spc="-15" dirty="0">
                          <a:latin typeface="Tahoma"/>
                          <a:cs typeface="Tahoma"/>
                        </a:rPr>
                        <a:t>400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40958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510" algn="ctr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1100" spc="-15" dirty="0">
                          <a:latin typeface="Tahoma"/>
                          <a:cs typeface="Tahoma"/>
                        </a:rPr>
                        <a:t>1000</a:t>
                      </a:r>
                      <a:endParaRPr sz="1100" dirty="0">
                        <a:latin typeface="Tahoma"/>
                        <a:cs typeface="Tahoma"/>
                      </a:endParaRPr>
                    </a:p>
                  </a:txBody>
                  <a:tcPr marL="0" marR="0" marT="40958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6" name="object 6"/>
          <p:cNvGrpSpPr/>
          <p:nvPr/>
        </p:nvGrpSpPr>
        <p:grpSpPr>
          <a:xfrm>
            <a:off x="6410230" y="2985230"/>
            <a:ext cx="2109311" cy="755808"/>
            <a:chOff x="8546972" y="2837307"/>
            <a:chExt cx="2812415" cy="1007744"/>
          </a:xfrm>
        </p:grpSpPr>
        <p:sp>
          <p:nvSpPr>
            <p:cNvPr id="7" name="object 7"/>
            <p:cNvSpPr/>
            <p:nvPr/>
          </p:nvSpPr>
          <p:spPr>
            <a:xfrm>
              <a:off x="8546972" y="2837307"/>
              <a:ext cx="2812415" cy="1007744"/>
            </a:xfrm>
            <a:custGeom>
              <a:avLst/>
              <a:gdLst/>
              <a:ahLst/>
              <a:cxnLst/>
              <a:rect l="l" t="t" r="r" b="b"/>
              <a:pathLst>
                <a:path w="2812415" h="1007745">
                  <a:moveTo>
                    <a:pt x="88519" y="0"/>
                  </a:moveTo>
                  <a:lnTo>
                    <a:pt x="0" y="390143"/>
                  </a:lnTo>
                  <a:lnTo>
                    <a:pt x="2723769" y="1007744"/>
                  </a:lnTo>
                  <a:lnTo>
                    <a:pt x="2812160" y="617601"/>
                  </a:lnTo>
                  <a:lnTo>
                    <a:pt x="88519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23756" y="2996057"/>
              <a:ext cx="2436991" cy="695324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pc="5" smtClean="0"/>
              <a:pPr marL="38100">
                <a:lnSpc>
                  <a:spcPts val="1760"/>
                </a:lnSpc>
              </a:pPr>
              <a:t>76</a:t>
            </a:fld>
            <a:endParaRPr spc="4" dirty="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4984" y="79546"/>
            <a:ext cx="4239578" cy="1366721"/>
          </a:xfrm>
          <a:prstGeom prst="rect">
            <a:avLst/>
          </a:prstGeom>
        </p:spPr>
        <p:txBody>
          <a:bodyPr vert="horz" wrap="square" lIns="0" tIns="12383" rIns="0" bIns="0" rtlCol="0">
            <a:spAutoFit/>
          </a:bodyPr>
          <a:lstStyle/>
          <a:p>
            <a:pPr marL="9525">
              <a:spcBef>
                <a:spcPts val="98"/>
              </a:spcBef>
            </a:pPr>
            <a:r>
              <a:rPr spc="-210" dirty="0"/>
              <a:t>Interestingness</a:t>
            </a:r>
            <a:r>
              <a:rPr spc="53" dirty="0"/>
              <a:t> </a:t>
            </a:r>
            <a:r>
              <a:rPr spc="-180" dirty="0"/>
              <a:t>Measure:</a:t>
            </a:r>
            <a:r>
              <a:rPr spc="4" dirty="0"/>
              <a:t> </a:t>
            </a:r>
            <a:r>
              <a:rPr spc="-94" dirty="0"/>
              <a:t>Lift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15553" y="1921144"/>
            <a:ext cx="3789045" cy="242855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252413" indent="-243364">
              <a:spcBef>
                <a:spcPts val="94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z="1500" dirty="0">
                <a:latin typeface="Calibri"/>
                <a:cs typeface="Calibri"/>
              </a:rPr>
              <a:t>Measure</a:t>
            </a:r>
            <a:r>
              <a:rPr sz="1500" spc="-38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of</a:t>
            </a:r>
            <a:r>
              <a:rPr sz="1500" spc="-26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dependent/correlated</a:t>
            </a:r>
            <a:r>
              <a:rPr sz="1500" spc="38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events:</a:t>
            </a:r>
            <a:r>
              <a:rPr sz="1500" spc="-4" dirty="0">
                <a:latin typeface="Calibri"/>
                <a:cs typeface="Calibri"/>
              </a:rPr>
              <a:t> </a:t>
            </a:r>
            <a:r>
              <a:rPr sz="1500" b="1" spc="19" dirty="0">
                <a:latin typeface="Calibri"/>
                <a:cs typeface="Calibri"/>
              </a:rPr>
              <a:t>lift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177598" y="4943971"/>
            <a:ext cx="1617821" cy="0"/>
          </a:xfrm>
          <a:custGeom>
            <a:avLst/>
            <a:gdLst/>
            <a:ahLst/>
            <a:cxnLst/>
            <a:rect l="l" t="t" r="r" b="b"/>
            <a:pathLst>
              <a:path w="2157095">
                <a:moveTo>
                  <a:pt x="0" y="0"/>
                </a:moveTo>
                <a:lnTo>
                  <a:pt x="2156737" y="0"/>
                </a:lnTo>
              </a:path>
            </a:pathLst>
          </a:custGeom>
          <a:ln w="970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 txBox="1"/>
          <p:nvPr/>
        </p:nvSpPr>
        <p:spPr>
          <a:xfrm>
            <a:off x="4834343" y="4797655"/>
            <a:ext cx="468630" cy="230351"/>
          </a:xfrm>
          <a:prstGeom prst="rect">
            <a:avLst/>
          </a:prstGeom>
        </p:spPr>
        <p:txBody>
          <a:bodyPr vert="horz" wrap="square" lIns="0" tIns="10953" rIns="0" bIns="0" rtlCol="0">
            <a:spAutoFit/>
          </a:bodyPr>
          <a:lstStyle/>
          <a:p>
            <a:pPr marL="9525">
              <a:spcBef>
                <a:spcPts val="86"/>
              </a:spcBef>
            </a:pPr>
            <a:r>
              <a:rPr sz="1425" spc="23" dirty="0">
                <a:latin typeface="Symbol"/>
                <a:cs typeface="Symbol"/>
              </a:rPr>
              <a:t></a:t>
            </a:r>
            <a:r>
              <a:rPr sz="1425" spc="-199" dirty="0">
                <a:latin typeface="Times New Roman"/>
                <a:cs typeface="Times New Roman"/>
              </a:rPr>
              <a:t> </a:t>
            </a:r>
            <a:r>
              <a:rPr sz="1425" spc="8" dirty="0">
                <a:latin typeface="Times New Roman"/>
                <a:cs typeface="Times New Roman"/>
              </a:rPr>
              <a:t>1</a:t>
            </a:r>
            <a:r>
              <a:rPr sz="1425" dirty="0">
                <a:latin typeface="Times New Roman"/>
                <a:cs typeface="Times New Roman"/>
              </a:rPr>
              <a:t>.</a:t>
            </a:r>
            <a:r>
              <a:rPr sz="1425" spc="30" dirty="0">
                <a:latin typeface="Times New Roman"/>
                <a:cs typeface="Times New Roman"/>
              </a:rPr>
              <a:t>33</a:t>
            </a:r>
            <a:endParaRPr sz="1425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77379" y="4940270"/>
            <a:ext cx="1633061" cy="230351"/>
          </a:xfrm>
          <a:prstGeom prst="rect">
            <a:avLst/>
          </a:prstGeom>
        </p:spPr>
        <p:txBody>
          <a:bodyPr vert="horz" wrap="square" lIns="0" tIns="10953" rIns="0" bIns="0" rtlCol="0">
            <a:spAutoFit/>
          </a:bodyPr>
          <a:lstStyle/>
          <a:p>
            <a:pPr marL="9525">
              <a:spcBef>
                <a:spcPts val="86"/>
              </a:spcBef>
            </a:pPr>
            <a:r>
              <a:rPr sz="1425" spc="30" dirty="0">
                <a:latin typeface="Times New Roman"/>
                <a:cs typeface="Times New Roman"/>
              </a:rPr>
              <a:t>60</a:t>
            </a:r>
            <a:r>
              <a:rPr sz="1425" spc="23" dirty="0">
                <a:latin typeface="Times New Roman"/>
                <a:cs typeface="Times New Roman"/>
              </a:rPr>
              <a:t>0</a:t>
            </a:r>
            <a:r>
              <a:rPr sz="1425" spc="-217" dirty="0">
                <a:latin typeface="Times New Roman"/>
                <a:cs typeface="Times New Roman"/>
              </a:rPr>
              <a:t> </a:t>
            </a:r>
            <a:r>
              <a:rPr sz="1425" spc="98" dirty="0">
                <a:latin typeface="Times New Roman"/>
                <a:cs typeface="Times New Roman"/>
              </a:rPr>
              <a:t>/</a:t>
            </a:r>
            <a:r>
              <a:rPr sz="1425" spc="30" dirty="0">
                <a:latin typeface="Times New Roman"/>
                <a:cs typeface="Times New Roman"/>
              </a:rPr>
              <a:t>100</a:t>
            </a:r>
            <a:r>
              <a:rPr sz="1425" spc="68" dirty="0">
                <a:latin typeface="Times New Roman"/>
                <a:cs typeface="Times New Roman"/>
              </a:rPr>
              <a:t>0</a:t>
            </a:r>
            <a:r>
              <a:rPr sz="1425" spc="23" dirty="0">
                <a:latin typeface="Symbol"/>
                <a:cs typeface="Symbol"/>
              </a:rPr>
              <a:t></a:t>
            </a:r>
            <a:r>
              <a:rPr sz="1425" spc="-176" dirty="0">
                <a:latin typeface="Times New Roman"/>
                <a:cs typeface="Times New Roman"/>
              </a:rPr>
              <a:t> </a:t>
            </a:r>
            <a:r>
              <a:rPr sz="1425" spc="30" dirty="0">
                <a:latin typeface="Times New Roman"/>
                <a:cs typeface="Times New Roman"/>
              </a:rPr>
              <a:t>25</a:t>
            </a:r>
            <a:r>
              <a:rPr sz="1425" spc="23" dirty="0">
                <a:latin typeface="Times New Roman"/>
                <a:cs typeface="Times New Roman"/>
              </a:rPr>
              <a:t>0</a:t>
            </a:r>
            <a:r>
              <a:rPr sz="1425" spc="-217" dirty="0">
                <a:latin typeface="Times New Roman"/>
                <a:cs typeface="Times New Roman"/>
              </a:rPr>
              <a:t> </a:t>
            </a:r>
            <a:r>
              <a:rPr sz="1425" spc="98" dirty="0">
                <a:latin typeface="Times New Roman"/>
                <a:cs typeface="Times New Roman"/>
              </a:rPr>
              <a:t>/</a:t>
            </a:r>
            <a:r>
              <a:rPr sz="1425" spc="30" dirty="0">
                <a:latin typeface="Times New Roman"/>
                <a:cs typeface="Times New Roman"/>
              </a:rPr>
              <a:t>1000</a:t>
            </a:r>
            <a:endParaRPr sz="1425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615179" y="4682331"/>
            <a:ext cx="760571" cy="230351"/>
          </a:xfrm>
          <a:prstGeom prst="rect">
            <a:avLst/>
          </a:prstGeom>
        </p:spPr>
        <p:txBody>
          <a:bodyPr vert="horz" wrap="square" lIns="0" tIns="10953" rIns="0" bIns="0" rtlCol="0">
            <a:spAutoFit/>
          </a:bodyPr>
          <a:lstStyle/>
          <a:p>
            <a:pPr marL="9525">
              <a:spcBef>
                <a:spcPts val="86"/>
              </a:spcBef>
            </a:pPr>
            <a:r>
              <a:rPr sz="1425" spc="30" dirty="0">
                <a:latin typeface="Times New Roman"/>
                <a:cs typeface="Times New Roman"/>
              </a:rPr>
              <a:t>20</a:t>
            </a:r>
            <a:r>
              <a:rPr sz="1425" spc="23" dirty="0">
                <a:latin typeface="Times New Roman"/>
                <a:cs typeface="Times New Roman"/>
              </a:rPr>
              <a:t>0</a:t>
            </a:r>
            <a:r>
              <a:rPr sz="1425" spc="-221" dirty="0">
                <a:latin typeface="Times New Roman"/>
                <a:cs typeface="Times New Roman"/>
              </a:rPr>
              <a:t> </a:t>
            </a:r>
            <a:r>
              <a:rPr sz="1425" spc="98" dirty="0">
                <a:latin typeface="Times New Roman"/>
                <a:cs typeface="Times New Roman"/>
              </a:rPr>
              <a:t>/</a:t>
            </a:r>
            <a:r>
              <a:rPr sz="1425" spc="30" dirty="0">
                <a:latin typeface="Times New Roman"/>
                <a:cs typeface="Times New Roman"/>
              </a:rPr>
              <a:t>1000</a:t>
            </a:r>
            <a:endParaRPr sz="1425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84140" y="4797654"/>
            <a:ext cx="959644" cy="230351"/>
          </a:xfrm>
          <a:prstGeom prst="rect">
            <a:avLst/>
          </a:prstGeom>
        </p:spPr>
        <p:txBody>
          <a:bodyPr vert="horz" wrap="square" lIns="0" tIns="10953" rIns="0" bIns="0" rtlCol="0">
            <a:spAutoFit/>
          </a:bodyPr>
          <a:lstStyle/>
          <a:p>
            <a:pPr marL="9525">
              <a:spcBef>
                <a:spcPts val="86"/>
              </a:spcBef>
            </a:pPr>
            <a:r>
              <a:rPr sz="1425" i="1" spc="23" dirty="0">
                <a:latin typeface="Times New Roman"/>
                <a:cs typeface="Times New Roman"/>
              </a:rPr>
              <a:t>li</a:t>
            </a:r>
            <a:r>
              <a:rPr sz="1425" i="1" spc="135" dirty="0">
                <a:latin typeface="Times New Roman"/>
                <a:cs typeface="Times New Roman"/>
              </a:rPr>
              <a:t>f</a:t>
            </a:r>
            <a:r>
              <a:rPr sz="1425" i="1" spc="-68" dirty="0">
                <a:latin typeface="Times New Roman"/>
                <a:cs typeface="Times New Roman"/>
              </a:rPr>
              <a:t>t</a:t>
            </a:r>
            <a:r>
              <a:rPr sz="1425" spc="86" dirty="0">
                <a:latin typeface="Times New Roman"/>
                <a:cs typeface="Times New Roman"/>
              </a:rPr>
              <a:t>(</a:t>
            </a:r>
            <a:r>
              <a:rPr sz="1425" i="1" spc="26" dirty="0">
                <a:latin typeface="Times New Roman"/>
                <a:cs typeface="Times New Roman"/>
              </a:rPr>
              <a:t>B</a:t>
            </a:r>
            <a:r>
              <a:rPr sz="1425" spc="11" dirty="0">
                <a:latin typeface="Times New Roman"/>
                <a:cs typeface="Times New Roman"/>
              </a:rPr>
              <a:t>,</a:t>
            </a:r>
            <a:r>
              <a:rPr sz="1425" spc="-206" dirty="0">
                <a:latin typeface="Times New Roman"/>
                <a:cs typeface="Times New Roman"/>
              </a:rPr>
              <a:t> </a:t>
            </a:r>
            <a:r>
              <a:rPr sz="1425" spc="15" dirty="0">
                <a:latin typeface="Symbol"/>
                <a:cs typeface="Symbol"/>
              </a:rPr>
              <a:t></a:t>
            </a:r>
            <a:r>
              <a:rPr sz="1425" i="1" spc="105" dirty="0">
                <a:latin typeface="Times New Roman"/>
                <a:cs typeface="Times New Roman"/>
              </a:rPr>
              <a:t>C</a:t>
            </a:r>
            <a:r>
              <a:rPr sz="1425" spc="15" dirty="0">
                <a:latin typeface="Times New Roman"/>
                <a:cs typeface="Times New Roman"/>
              </a:rPr>
              <a:t>)</a:t>
            </a:r>
            <a:r>
              <a:rPr sz="1425" spc="-38" dirty="0">
                <a:latin typeface="Times New Roman"/>
                <a:cs typeface="Times New Roman"/>
              </a:rPr>
              <a:t> </a:t>
            </a:r>
            <a:r>
              <a:rPr sz="1425" spc="23" dirty="0">
                <a:latin typeface="Symbol"/>
                <a:cs typeface="Symbol"/>
              </a:rPr>
              <a:t></a:t>
            </a:r>
            <a:endParaRPr sz="1425">
              <a:latin typeface="Symbol"/>
              <a:cs typeface="Symbo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111581" y="4461653"/>
            <a:ext cx="1596866" cy="0"/>
          </a:xfrm>
          <a:custGeom>
            <a:avLst/>
            <a:gdLst/>
            <a:ahLst/>
            <a:cxnLst/>
            <a:rect l="l" t="t" r="r" b="b"/>
            <a:pathLst>
              <a:path w="2129154">
                <a:moveTo>
                  <a:pt x="0" y="0"/>
                </a:moveTo>
                <a:lnTo>
                  <a:pt x="2128528" y="0"/>
                </a:lnTo>
              </a:path>
            </a:pathLst>
          </a:custGeom>
          <a:ln w="95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0" name="object 10"/>
          <p:cNvSpPr txBox="1"/>
          <p:nvPr/>
        </p:nvSpPr>
        <p:spPr>
          <a:xfrm>
            <a:off x="4746279" y="4317411"/>
            <a:ext cx="480536" cy="226569"/>
          </a:xfrm>
          <a:prstGeom prst="rect">
            <a:avLst/>
          </a:prstGeom>
        </p:spPr>
        <p:txBody>
          <a:bodyPr vert="horz" wrap="square" lIns="0" tIns="12859" rIns="0" bIns="0" rtlCol="0">
            <a:spAutoFit/>
          </a:bodyPr>
          <a:lstStyle/>
          <a:p>
            <a:pPr marL="9525">
              <a:spcBef>
                <a:spcPts val="101"/>
              </a:spcBef>
            </a:pPr>
            <a:r>
              <a:rPr sz="1388" spc="34" dirty="0">
                <a:latin typeface="Symbol"/>
                <a:cs typeface="Symbol"/>
              </a:rPr>
              <a:t></a:t>
            </a:r>
            <a:r>
              <a:rPr sz="1388" spc="-56" dirty="0">
                <a:latin typeface="Times New Roman"/>
                <a:cs typeface="Times New Roman"/>
              </a:rPr>
              <a:t> </a:t>
            </a:r>
            <a:r>
              <a:rPr sz="1388" spc="15" dirty="0">
                <a:latin typeface="Times New Roman"/>
                <a:cs typeface="Times New Roman"/>
              </a:rPr>
              <a:t>0</a:t>
            </a:r>
            <a:r>
              <a:rPr sz="1388" spc="8" dirty="0">
                <a:latin typeface="Times New Roman"/>
                <a:cs typeface="Times New Roman"/>
              </a:rPr>
              <a:t>.</a:t>
            </a:r>
            <a:r>
              <a:rPr sz="1388" spc="38" dirty="0">
                <a:latin typeface="Times New Roman"/>
                <a:cs typeface="Times New Roman"/>
              </a:rPr>
              <a:t>89</a:t>
            </a:r>
            <a:endParaRPr sz="1388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111621" y="4457864"/>
            <a:ext cx="1611154" cy="226569"/>
          </a:xfrm>
          <a:prstGeom prst="rect">
            <a:avLst/>
          </a:prstGeom>
        </p:spPr>
        <p:txBody>
          <a:bodyPr vert="horz" wrap="square" lIns="0" tIns="12859" rIns="0" bIns="0" rtlCol="0">
            <a:spAutoFit/>
          </a:bodyPr>
          <a:lstStyle/>
          <a:p>
            <a:pPr marL="9525">
              <a:spcBef>
                <a:spcPts val="101"/>
              </a:spcBef>
            </a:pPr>
            <a:r>
              <a:rPr sz="1388" spc="38" dirty="0">
                <a:latin typeface="Times New Roman"/>
                <a:cs typeface="Times New Roman"/>
              </a:rPr>
              <a:t>60</a:t>
            </a:r>
            <a:r>
              <a:rPr sz="1388" spc="30" dirty="0">
                <a:latin typeface="Times New Roman"/>
                <a:cs typeface="Times New Roman"/>
              </a:rPr>
              <a:t>0</a:t>
            </a:r>
            <a:r>
              <a:rPr sz="1388" spc="-210" dirty="0">
                <a:latin typeface="Times New Roman"/>
                <a:cs typeface="Times New Roman"/>
              </a:rPr>
              <a:t> </a:t>
            </a:r>
            <a:r>
              <a:rPr sz="1388" spc="98" dirty="0">
                <a:latin typeface="Times New Roman"/>
                <a:cs typeface="Times New Roman"/>
              </a:rPr>
              <a:t>/</a:t>
            </a:r>
            <a:r>
              <a:rPr sz="1388" spc="38" dirty="0">
                <a:latin typeface="Times New Roman"/>
                <a:cs typeface="Times New Roman"/>
              </a:rPr>
              <a:t>100</a:t>
            </a:r>
            <a:r>
              <a:rPr sz="1388" spc="79" dirty="0">
                <a:latin typeface="Times New Roman"/>
                <a:cs typeface="Times New Roman"/>
              </a:rPr>
              <a:t>0</a:t>
            </a:r>
            <a:r>
              <a:rPr sz="1388" spc="34" dirty="0">
                <a:latin typeface="Symbol"/>
                <a:cs typeface="Symbol"/>
              </a:rPr>
              <a:t></a:t>
            </a:r>
            <a:r>
              <a:rPr sz="1388" spc="-191" dirty="0">
                <a:latin typeface="Times New Roman"/>
                <a:cs typeface="Times New Roman"/>
              </a:rPr>
              <a:t> </a:t>
            </a:r>
            <a:r>
              <a:rPr sz="1388" spc="38" dirty="0">
                <a:latin typeface="Times New Roman"/>
                <a:cs typeface="Times New Roman"/>
              </a:rPr>
              <a:t>75</a:t>
            </a:r>
            <a:r>
              <a:rPr sz="1388" spc="30" dirty="0">
                <a:latin typeface="Times New Roman"/>
                <a:cs typeface="Times New Roman"/>
              </a:rPr>
              <a:t>0</a:t>
            </a:r>
            <a:r>
              <a:rPr sz="1388" spc="-206" dirty="0">
                <a:latin typeface="Times New Roman"/>
                <a:cs typeface="Times New Roman"/>
              </a:rPr>
              <a:t> </a:t>
            </a:r>
            <a:r>
              <a:rPr sz="1388" spc="98" dirty="0">
                <a:latin typeface="Times New Roman"/>
                <a:cs typeface="Times New Roman"/>
              </a:rPr>
              <a:t>/</a:t>
            </a:r>
            <a:r>
              <a:rPr sz="1388" spc="38" dirty="0">
                <a:latin typeface="Times New Roman"/>
                <a:cs typeface="Times New Roman"/>
              </a:rPr>
              <a:t>1000</a:t>
            </a:r>
            <a:endParaRPr sz="1388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542629" y="4203834"/>
            <a:ext cx="751999" cy="226569"/>
          </a:xfrm>
          <a:prstGeom prst="rect">
            <a:avLst/>
          </a:prstGeom>
        </p:spPr>
        <p:txBody>
          <a:bodyPr vert="horz" wrap="square" lIns="0" tIns="12859" rIns="0" bIns="0" rtlCol="0">
            <a:spAutoFit/>
          </a:bodyPr>
          <a:lstStyle/>
          <a:p>
            <a:pPr marL="9525">
              <a:spcBef>
                <a:spcPts val="101"/>
              </a:spcBef>
            </a:pPr>
            <a:r>
              <a:rPr sz="1388" spc="38" dirty="0">
                <a:latin typeface="Times New Roman"/>
                <a:cs typeface="Times New Roman"/>
              </a:rPr>
              <a:t>40</a:t>
            </a:r>
            <a:r>
              <a:rPr sz="1388" spc="30" dirty="0">
                <a:latin typeface="Times New Roman"/>
                <a:cs typeface="Times New Roman"/>
              </a:rPr>
              <a:t>0</a:t>
            </a:r>
            <a:r>
              <a:rPr sz="1388" spc="-210" dirty="0">
                <a:latin typeface="Times New Roman"/>
                <a:cs typeface="Times New Roman"/>
              </a:rPr>
              <a:t> </a:t>
            </a:r>
            <a:r>
              <a:rPr sz="1388" spc="98" dirty="0">
                <a:latin typeface="Times New Roman"/>
                <a:cs typeface="Times New Roman"/>
              </a:rPr>
              <a:t>/</a:t>
            </a:r>
            <a:r>
              <a:rPr sz="1388" spc="38" dirty="0">
                <a:latin typeface="Times New Roman"/>
                <a:cs typeface="Times New Roman"/>
              </a:rPr>
              <a:t>1000</a:t>
            </a:r>
            <a:endParaRPr sz="1388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262455" y="4317411"/>
            <a:ext cx="815816" cy="226569"/>
          </a:xfrm>
          <a:prstGeom prst="rect">
            <a:avLst/>
          </a:prstGeom>
        </p:spPr>
        <p:txBody>
          <a:bodyPr vert="horz" wrap="square" lIns="0" tIns="12859" rIns="0" bIns="0" rtlCol="0">
            <a:spAutoFit/>
          </a:bodyPr>
          <a:lstStyle/>
          <a:p>
            <a:pPr marL="9525">
              <a:spcBef>
                <a:spcPts val="101"/>
              </a:spcBef>
            </a:pPr>
            <a:r>
              <a:rPr sz="1388" i="1" spc="26" dirty="0">
                <a:latin typeface="Times New Roman"/>
                <a:cs typeface="Times New Roman"/>
              </a:rPr>
              <a:t>li</a:t>
            </a:r>
            <a:r>
              <a:rPr sz="1388" i="1" spc="135" dirty="0">
                <a:latin typeface="Times New Roman"/>
                <a:cs typeface="Times New Roman"/>
              </a:rPr>
              <a:t>f</a:t>
            </a:r>
            <a:r>
              <a:rPr sz="1388" i="1" spc="-64" dirty="0">
                <a:latin typeface="Times New Roman"/>
                <a:cs typeface="Times New Roman"/>
              </a:rPr>
              <a:t>t</a:t>
            </a:r>
            <a:r>
              <a:rPr sz="1388" spc="90" dirty="0">
                <a:latin typeface="Times New Roman"/>
                <a:cs typeface="Times New Roman"/>
              </a:rPr>
              <a:t>(</a:t>
            </a:r>
            <a:r>
              <a:rPr sz="1388" i="1" spc="41" dirty="0">
                <a:latin typeface="Times New Roman"/>
                <a:cs typeface="Times New Roman"/>
              </a:rPr>
              <a:t>B</a:t>
            </a:r>
            <a:r>
              <a:rPr sz="1388" spc="15" dirty="0">
                <a:latin typeface="Times New Roman"/>
                <a:cs typeface="Times New Roman"/>
              </a:rPr>
              <a:t>,</a:t>
            </a:r>
            <a:r>
              <a:rPr sz="1388" spc="-221" dirty="0">
                <a:latin typeface="Times New Roman"/>
                <a:cs typeface="Times New Roman"/>
              </a:rPr>
              <a:t> </a:t>
            </a:r>
            <a:r>
              <a:rPr sz="1388" i="1" spc="116" dirty="0">
                <a:latin typeface="Times New Roman"/>
                <a:cs typeface="Times New Roman"/>
              </a:rPr>
              <a:t>C</a:t>
            </a:r>
            <a:r>
              <a:rPr sz="1388" spc="19" dirty="0">
                <a:latin typeface="Times New Roman"/>
                <a:cs typeface="Times New Roman"/>
              </a:rPr>
              <a:t>)</a:t>
            </a:r>
            <a:r>
              <a:rPr sz="1388" spc="-30" dirty="0">
                <a:latin typeface="Times New Roman"/>
                <a:cs typeface="Times New Roman"/>
              </a:rPr>
              <a:t> </a:t>
            </a:r>
            <a:r>
              <a:rPr sz="1388" spc="34" dirty="0">
                <a:latin typeface="Symbol"/>
                <a:cs typeface="Symbol"/>
              </a:rPr>
              <a:t></a:t>
            </a:r>
            <a:endParaRPr sz="1388">
              <a:latin typeface="Symbol"/>
              <a:cs typeface="Symbo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493217" y="2527029"/>
            <a:ext cx="1021556" cy="0"/>
          </a:xfrm>
          <a:custGeom>
            <a:avLst/>
            <a:gdLst/>
            <a:ahLst/>
            <a:cxnLst/>
            <a:rect l="l" t="t" r="r" b="b"/>
            <a:pathLst>
              <a:path w="1362075">
                <a:moveTo>
                  <a:pt x="0" y="0"/>
                </a:moveTo>
                <a:lnTo>
                  <a:pt x="1361930" y="0"/>
                </a:lnTo>
              </a:path>
            </a:pathLst>
          </a:custGeom>
          <a:ln w="1210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5" name="object 15"/>
          <p:cNvSpPr/>
          <p:nvPr/>
        </p:nvSpPr>
        <p:spPr>
          <a:xfrm>
            <a:off x="3803263" y="2527029"/>
            <a:ext cx="1233964" cy="0"/>
          </a:xfrm>
          <a:custGeom>
            <a:avLst/>
            <a:gdLst/>
            <a:ahLst/>
            <a:cxnLst/>
            <a:rect l="l" t="t" r="r" b="b"/>
            <a:pathLst>
              <a:path w="1645284">
                <a:moveTo>
                  <a:pt x="0" y="0"/>
                </a:moveTo>
                <a:lnTo>
                  <a:pt x="1644863" y="0"/>
                </a:lnTo>
              </a:path>
            </a:pathLst>
          </a:custGeom>
          <a:ln w="1210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6" name="object 16"/>
          <p:cNvSpPr txBox="1"/>
          <p:nvPr/>
        </p:nvSpPr>
        <p:spPr>
          <a:xfrm>
            <a:off x="2752502" y="2524336"/>
            <a:ext cx="2281238" cy="274114"/>
          </a:xfrm>
          <a:prstGeom prst="rect">
            <a:avLst/>
          </a:prstGeom>
        </p:spPr>
        <p:txBody>
          <a:bodyPr vert="horz" wrap="square" lIns="0" tIns="8573" rIns="0" bIns="0" rtlCol="0">
            <a:spAutoFit/>
          </a:bodyPr>
          <a:lstStyle/>
          <a:p>
            <a:pPr marL="9525">
              <a:spcBef>
                <a:spcPts val="68"/>
              </a:spcBef>
              <a:tabLst>
                <a:tab pos="1072991" algn="l"/>
              </a:tabLst>
            </a:pPr>
            <a:r>
              <a:rPr sz="1725" i="1" spc="229" dirty="0">
                <a:latin typeface="Times New Roman"/>
                <a:cs typeface="Times New Roman"/>
              </a:rPr>
              <a:t>s</a:t>
            </a:r>
            <a:r>
              <a:rPr sz="1725" spc="124" dirty="0">
                <a:latin typeface="Times New Roman"/>
                <a:cs typeface="Times New Roman"/>
              </a:rPr>
              <a:t>(</a:t>
            </a:r>
            <a:r>
              <a:rPr sz="1725" i="1" spc="416" dirty="0">
                <a:latin typeface="Times New Roman"/>
                <a:cs typeface="Times New Roman"/>
              </a:rPr>
              <a:t>C</a:t>
            </a:r>
            <a:r>
              <a:rPr sz="1725" spc="139" dirty="0">
                <a:latin typeface="Times New Roman"/>
                <a:cs typeface="Times New Roman"/>
              </a:rPr>
              <a:t>)</a:t>
            </a:r>
            <a:r>
              <a:rPr sz="1725" dirty="0">
                <a:latin typeface="Times New Roman"/>
                <a:cs typeface="Times New Roman"/>
              </a:rPr>
              <a:t>	</a:t>
            </a:r>
            <a:r>
              <a:rPr sz="1725" i="1" spc="229" dirty="0">
                <a:latin typeface="Times New Roman"/>
                <a:cs typeface="Times New Roman"/>
              </a:rPr>
              <a:t>s</a:t>
            </a:r>
            <a:r>
              <a:rPr sz="1725" spc="259" dirty="0">
                <a:latin typeface="Times New Roman"/>
                <a:cs typeface="Times New Roman"/>
              </a:rPr>
              <a:t>(</a:t>
            </a:r>
            <a:r>
              <a:rPr sz="1725" i="1" spc="311" dirty="0">
                <a:latin typeface="Times New Roman"/>
                <a:cs typeface="Times New Roman"/>
              </a:rPr>
              <a:t>B</a:t>
            </a:r>
            <a:r>
              <a:rPr sz="1725" spc="139" dirty="0">
                <a:latin typeface="Times New Roman"/>
                <a:cs typeface="Times New Roman"/>
              </a:rPr>
              <a:t>)</a:t>
            </a:r>
            <a:r>
              <a:rPr sz="1725" spc="-210" dirty="0">
                <a:latin typeface="Times New Roman"/>
                <a:cs typeface="Times New Roman"/>
              </a:rPr>
              <a:t> </a:t>
            </a:r>
            <a:r>
              <a:rPr sz="1725" spc="229" dirty="0">
                <a:latin typeface="Symbol"/>
                <a:cs typeface="Symbol"/>
              </a:rPr>
              <a:t></a:t>
            </a:r>
            <a:r>
              <a:rPr sz="1725" spc="-105" dirty="0">
                <a:latin typeface="Times New Roman"/>
                <a:cs typeface="Times New Roman"/>
              </a:rPr>
              <a:t> </a:t>
            </a:r>
            <a:r>
              <a:rPr sz="1725" i="1" spc="229" dirty="0">
                <a:latin typeface="Times New Roman"/>
                <a:cs typeface="Times New Roman"/>
              </a:rPr>
              <a:t>s</a:t>
            </a:r>
            <a:r>
              <a:rPr sz="1725" spc="124" dirty="0">
                <a:latin typeface="Times New Roman"/>
                <a:cs typeface="Times New Roman"/>
              </a:rPr>
              <a:t>(</a:t>
            </a:r>
            <a:r>
              <a:rPr sz="1725" i="1" spc="416" dirty="0">
                <a:latin typeface="Times New Roman"/>
                <a:cs typeface="Times New Roman"/>
              </a:rPr>
              <a:t>C</a:t>
            </a:r>
            <a:r>
              <a:rPr sz="1725" spc="139" dirty="0">
                <a:latin typeface="Times New Roman"/>
                <a:cs typeface="Times New Roman"/>
              </a:rPr>
              <a:t>)</a:t>
            </a:r>
            <a:endParaRPr sz="1725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962790" y="2216242"/>
            <a:ext cx="924878" cy="274114"/>
          </a:xfrm>
          <a:prstGeom prst="rect">
            <a:avLst/>
          </a:prstGeom>
        </p:spPr>
        <p:txBody>
          <a:bodyPr vert="horz" wrap="square" lIns="0" tIns="8573" rIns="0" bIns="0" rtlCol="0">
            <a:spAutoFit/>
          </a:bodyPr>
          <a:lstStyle/>
          <a:p>
            <a:pPr marL="9525">
              <a:spcBef>
                <a:spcPts val="68"/>
              </a:spcBef>
            </a:pPr>
            <a:r>
              <a:rPr sz="1725" i="1" spc="229" dirty="0">
                <a:latin typeface="Times New Roman"/>
                <a:cs typeface="Times New Roman"/>
              </a:rPr>
              <a:t>s</a:t>
            </a:r>
            <a:r>
              <a:rPr sz="1725" spc="259" dirty="0">
                <a:latin typeface="Times New Roman"/>
                <a:cs typeface="Times New Roman"/>
              </a:rPr>
              <a:t>(</a:t>
            </a:r>
            <a:r>
              <a:rPr sz="1725" i="1" spc="143" dirty="0">
                <a:latin typeface="Times New Roman"/>
                <a:cs typeface="Times New Roman"/>
              </a:rPr>
              <a:t>B</a:t>
            </a:r>
            <a:r>
              <a:rPr sz="1725" spc="319" dirty="0">
                <a:latin typeface="Symbol"/>
                <a:cs typeface="Symbol"/>
              </a:rPr>
              <a:t></a:t>
            </a:r>
            <a:r>
              <a:rPr sz="1725" spc="-172" dirty="0">
                <a:latin typeface="Times New Roman"/>
                <a:cs typeface="Times New Roman"/>
              </a:rPr>
              <a:t> </a:t>
            </a:r>
            <a:r>
              <a:rPr sz="1725" i="1" spc="416" dirty="0">
                <a:latin typeface="Times New Roman"/>
                <a:cs typeface="Times New Roman"/>
              </a:rPr>
              <a:t>C</a:t>
            </a:r>
            <a:r>
              <a:rPr sz="1725" spc="139" dirty="0">
                <a:latin typeface="Times New Roman"/>
                <a:cs typeface="Times New Roman"/>
              </a:rPr>
              <a:t>)</a:t>
            </a:r>
            <a:endParaRPr sz="1725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04114" y="2353800"/>
            <a:ext cx="2560796" cy="274179"/>
          </a:xfrm>
          <a:prstGeom prst="rect">
            <a:avLst/>
          </a:prstGeom>
        </p:spPr>
        <p:txBody>
          <a:bodyPr vert="horz" wrap="square" lIns="0" tIns="8573" rIns="0" bIns="0" rtlCol="0">
            <a:spAutoFit/>
          </a:bodyPr>
          <a:lstStyle/>
          <a:p>
            <a:pPr marL="28575">
              <a:spcBef>
                <a:spcPts val="68"/>
              </a:spcBef>
            </a:pPr>
            <a:r>
              <a:rPr sz="1725" i="1" spc="113" dirty="0">
                <a:latin typeface="Times New Roman"/>
                <a:cs typeface="Times New Roman"/>
              </a:rPr>
              <a:t>lif</a:t>
            </a:r>
            <a:r>
              <a:rPr sz="1725" i="1" spc="270" dirty="0">
                <a:latin typeface="Times New Roman"/>
                <a:cs typeface="Times New Roman"/>
              </a:rPr>
              <a:t>t</a:t>
            </a:r>
            <a:r>
              <a:rPr sz="1725" spc="259" dirty="0">
                <a:latin typeface="Times New Roman"/>
                <a:cs typeface="Times New Roman"/>
              </a:rPr>
              <a:t>(</a:t>
            </a:r>
            <a:r>
              <a:rPr sz="1725" i="1" spc="278" dirty="0">
                <a:latin typeface="Times New Roman"/>
                <a:cs typeface="Times New Roman"/>
              </a:rPr>
              <a:t>B</a:t>
            </a:r>
            <a:r>
              <a:rPr sz="1725" spc="101" dirty="0">
                <a:latin typeface="Times New Roman"/>
                <a:cs typeface="Times New Roman"/>
              </a:rPr>
              <a:t>,</a:t>
            </a:r>
            <a:r>
              <a:rPr sz="1725" spc="-233" dirty="0">
                <a:latin typeface="Times New Roman"/>
                <a:cs typeface="Times New Roman"/>
              </a:rPr>
              <a:t> </a:t>
            </a:r>
            <a:r>
              <a:rPr sz="1725" i="1" spc="416" dirty="0">
                <a:latin typeface="Times New Roman"/>
                <a:cs typeface="Times New Roman"/>
              </a:rPr>
              <a:t>C</a:t>
            </a:r>
            <a:r>
              <a:rPr sz="1725" spc="139" dirty="0">
                <a:latin typeface="Times New Roman"/>
                <a:cs typeface="Times New Roman"/>
              </a:rPr>
              <a:t>)</a:t>
            </a:r>
            <a:r>
              <a:rPr sz="1725" spc="56" dirty="0">
                <a:latin typeface="Times New Roman"/>
                <a:cs typeface="Times New Roman"/>
              </a:rPr>
              <a:t> </a:t>
            </a:r>
            <a:r>
              <a:rPr sz="1725" spc="229" dirty="0">
                <a:latin typeface="Symbol"/>
                <a:cs typeface="Symbol"/>
              </a:rPr>
              <a:t></a:t>
            </a:r>
            <a:r>
              <a:rPr sz="1725" spc="206" dirty="0">
                <a:latin typeface="Times New Roman"/>
                <a:cs typeface="Times New Roman"/>
              </a:rPr>
              <a:t> </a:t>
            </a:r>
            <a:r>
              <a:rPr sz="2588" i="1" spc="349" baseline="35024" dirty="0">
                <a:latin typeface="Times New Roman"/>
                <a:cs typeface="Times New Roman"/>
              </a:rPr>
              <a:t>c</a:t>
            </a:r>
            <a:r>
              <a:rPr sz="2588" spc="388" baseline="35024" dirty="0">
                <a:latin typeface="Times New Roman"/>
                <a:cs typeface="Times New Roman"/>
              </a:rPr>
              <a:t>(</a:t>
            </a:r>
            <a:r>
              <a:rPr sz="2588" i="1" spc="213" baseline="35024" dirty="0">
                <a:latin typeface="Times New Roman"/>
                <a:cs typeface="Times New Roman"/>
              </a:rPr>
              <a:t>B</a:t>
            </a:r>
            <a:r>
              <a:rPr sz="2588" spc="613" baseline="35024" dirty="0">
                <a:latin typeface="Symbol"/>
                <a:cs typeface="Symbol"/>
              </a:rPr>
              <a:t></a:t>
            </a:r>
            <a:r>
              <a:rPr sz="2588" spc="-62" baseline="35024" dirty="0">
                <a:latin typeface="Times New Roman"/>
                <a:cs typeface="Times New Roman"/>
              </a:rPr>
              <a:t> </a:t>
            </a:r>
            <a:r>
              <a:rPr sz="2588" i="1" spc="624" baseline="35024" dirty="0">
                <a:latin typeface="Times New Roman"/>
                <a:cs typeface="Times New Roman"/>
              </a:rPr>
              <a:t>C</a:t>
            </a:r>
            <a:r>
              <a:rPr sz="2588" spc="208" baseline="35024" dirty="0">
                <a:latin typeface="Times New Roman"/>
                <a:cs typeface="Times New Roman"/>
              </a:rPr>
              <a:t>)</a:t>
            </a:r>
            <a:r>
              <a:rPr sz="2588" baseline="35024" dirty="0">
                <a:latin typeface="Times New Roman"/>
                <a:cs typeface="Times New Roman"/>
              </a:rPr>
              <a:t> </a:t>
            </a:r>
            <a:r>
              <a:rPr sz="2588" spc="-293" baseline="35024" dirty="0">
                <a:latin typeface="Times New Roman"/>
                <a:cs typeface="Times New Roman"/>
              </a:rPr>
              <a:t> </a:t>
            </a:r>
            <a:r>
              <a:rPr sz="1725" spc="229" dirty="0">
                <a:latin typeface="Symbol"/>
                <a:cs typeface="Symbol"/>
              </a:rPr>
              <a:t></a:t>
            </a:r>
            <a:endParaRPr sz="1725">
              <a:latin typeface="Symbol"/>
              <a:cs typeface="Symbol"/>
            </a:endParaRPr>
          </a:p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5856684" y="2186035"/>
          <a:ext cx="3048000" cy="10469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145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dirty="0">
                          <a:latin typeface="Tahoma"/>
                          <a:cs typeface="Tahoma"/>
                        </a:rPr>
                        <a:t>B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10" dirty="0">
                          <a:latin typeface="Tahoma"/>
                          <a:cs typeface="Tahoma"/>
                        </a:rPr>
                        <a:t>¬B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23495" algn="ctr">
                        <a:lnSpc>
                          <a:spcPts val="1835"/>
                        </a:lnSpc>
                        <a:spcBef>
                          <a:spcPts val="705"/>
                        </a:spcBef>
                      </a:pPr>
                      <a:r>
                        <a:rPr sz="1700" baseline="10752" dirty="0">
                          <a:latin typeface="Tahoma"/>
                          <a:cs typeface="Tahoma"/>
                        </a:rPr>
                        <a:t>∑</a:t>
                      </a:r>
                      <a:r>
                        <a:rPr sz="800" dirty="0">
                          <a:latin typeface="Tahoma"/>
                          <a:cs typeface="Tahoma"/>
                        </a:rPr>
                        <a:t>row</a:t>
                      </a:r>
                      <a:endParaRPr sz="800">
                        <a:latin typeface="Tahoma"/>
                        <a:cs typeface="Tahoma"/>
                      </a:endParaRPr>
                    </a:p>
                  </a:txBody>
                  <a:tcPr marL="0" marR="0" marT="67151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dirty="0">
                          <a:latin typeface="Tahoma"/>
                          <a:cs typeface="Tahoma"/>
                        </a:rPr>
                        <a:t>C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4604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400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587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20" dirty="0">
                          <a:latin typeface="Tahoma"/>
                          <a:cs typeface="Tahoma"/>
                        </a:rPr>
                        <a:t>350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79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750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8318">
                <a:tc>
                  <a:txBody>
                    <a:bodyPr/>
                    <a:lstStyle/>
                    <a:p>
                      <a:pPr marL="3810" algn="ct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200" spc="-10" dirty="0">
                          <a:latin typeface="Tahoma"/>
                          <a:cs typeface="Tahoma"/>
                        </a:rPr>
                        <a:t>¬C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8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14604" algn="ct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200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8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6350" algn="ct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200" spc="-20" dirty="0">
                          <a:latin typeface="Tahoma"/>
                          <a:cs typeface="Tahoma"/>
                        </a:rPr>
                        <a:t>50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8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10795" algn="ct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250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8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59">
                <a:tc>
                  <a:txBody>
                    <a:bodyPr/>
                    <a:lstStyle/>
                    <a:p>
                      <a:pPr marL="12065" algn="ctr">
                        <a:lnSpc>
                          <a:spcPts val="1825"/>
                        </a:lnSpc>
                        <a:spcBef>
                          <a:spcPts val="715"/>
                        </a:spcBef>
                      </a:pPr>
                      <a:r>
                        <a:rPr sz="1700" spc="-15" baseline="10752" dirty="0">
                          <a:latin typeface="Tahoma"/>
                          <a:cs typeface="Tahoma"/>
                        </a:rPr>
                        <a:t>∑</a:t>
                      </a:r>
                      <a:r>
                        <a:rPr sz="800" spc="-10" dirty="0">
                          <a:latin typeface="Tahoma"/>
                          <a:cs typeface="Tahoma"/>
                        </a:rPr>
                        <a:t>col.</a:t>
                      </a:r>
                      <a:endParaRPr sz="800">
                        <a:latin typeface="Tahoma"/>
                        <a:cs typeface="Tahoma"/>
                      </a:endParaRPr>
                    </a:p>
                  </a:txBody>
                  <a:tcPr marL="0" marR="0" marT="6810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4604"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600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5875"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20" dirty="0">
                          <a:latin typeface="Tahoma"/>
                          <a:cs typeface="Tahoma"/>
                        </a:rPr>
                        <a:t>400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0320"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" name="object 20"/>
          <p:cNvSpPr/>
          <p:nvPr/>
        </p:nvSpPr>
        <p:spPr>
          <a:xfrm>
            <a:off x="6207919" y="1850231"/>
            <a:ext cx="2443163" cy="300038"/>
          </a:xfrm>
          <a:custGeom>
            <a:avLst/>
            <a:gdLst/>
            <a:ahLst/>
            <a:cxnLst/>
            <a:rect l="l" t="t" r="r" b="b"/>
            <a:pathLst>
              <a:path w="3257550" h="400050">
                <a:moveTo>
                  <a:pt x="3257550" y="0"/>
                </a:moveTo>
                <a:lnTo>
                  <a:pt x="0" y="0"/>
                </a:lnTo>
                <a:lnTo>
                  <a:pt x="0" y="400050"/>
                </a:lnTo>
                <a:lnTo>
                  <a:pt x="3257550" y="400050"/>
                </a:lnTo>
                <a:lnTo>
                  <a:pt x="3257550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1" name="object 21"/>
          <p:cNvSpPr txBox="1"/>
          <p:nvPr/>
        </p:nvSpPr>
        <p:spPr>
          <a:xfrm>
            <a:off x="6270783" y="1859708"/>
            <a:ext cx="2215515" cy="242855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9525">
              <a:spcBef>
                <a:spcPts val="94"/>
              </a:spcBef>
            </a:pPr>
            <a:r>
              <a:rPr sz="1500" i="1" spc="-8" dirty="0">
                <a:latin typeface="Calibri"/>
                <a:cs typeface="Calibri"/>
              </a:rPr>
              <a:t>Lift </a:t>
            </a:r>
            <a:r>
              <a:rPr sz="1500" spc="-4" dirty="0">
                <a:latin typeface="Calibri"/>
                <a:cs typeface="Calibri"/>
              </a:rPr>
              <a:t>is</a:t>
            </a:r>
            <a:r>
              <a:rPr sz="1500" spc="11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more</a:t>
            </a:r>
            <a:r>
              <a:rPr sz="1500" spc="-30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telling</a:t>
            </a:r>
            <a:r>
              <a:rPr sz="1500" spc="4" dirty="0">
                <a:latin typeface="Calibri"/>
                <a:cs typeface="Calibri"/>
              </a:rPr>
              <a:t> than</a:t>
            </a:r>
            <a:r>
              <a:rPr sz="1500" spc="-15" dirty="0">
                <a:latin typeface="Calibri"/>
                <a:cs typeface="Calibri"/>
              </a:rPr>
              <a:t> </a:t>
            </a:r>
            <a:r>
              <a:rPr sz="1500" spc="8" dirty="0">
                <a:latin typeface="Calibri"/>
                <a:cs typeface="Calibri"/>
              </a:rPr>
              <a:t>s</a:t>
            </a:r>
            <a:r>
              <a:rPr sz="1500" spc="-38" dirty="0">
                <a:latin typeface="Calibri"/>
                <a:cs typeface="Calibri"/>
              </a:rPr>
              <a:t> </a:t>
            </a:r>
            <a:r>
              <a:rPr sz="1500" spc="11" dirty="0">
                <a:latin typeface="Calibri"/>
                <a:cs typeface="Calibri"/>
              </a:rPr>
              <a:t>&amp;</a:t>
            </a:r>
            <a:r>
              <a:rPr sz="1500" spc="-30" dirty="0">
                <a:latin typeface="Calibri"/>
                <a:cs typeface="Calibri"/>
              </a:rPr>
              <a:t> </a:t>
            </a:r>
            <a:r>
              <a:rPr sz="1500" spc="8" dirty="0">
                <a:latin typeface="Calibri"/>
                <a:cs typeface="Calibri"/>
              </a:rPr>
              <a:t>c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24" name="object 24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pc="5" smtClean="0"/>
              <a:pPr marL="38100">
                <a:lnSpc>
                  <a:spcPts val="1760"/>
                </a:lnSpc>
              </a:pPr>
              <a:t>77</a:t>
            </a:fld>
            <a:endParaRPr spc="4" dirty="0"/>
          </a:p>
        </p:txBody>
      </p:sp>
      <p:sp>
        <p:nvSpPr>
          <p:cNvPr id="22" name="object 22"/>
          <p:cNvSpPr txBox="1"/>
          <p:nvPr/>
        </p:nvSpPr>
        <p:spPr>
          <a:xfrm>
            <a:off x="643652" y="2897172"/>
            <a:ext cx="3767614" cy="1477969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266700" indent="-257651">
              <a:spcBef>
                <a:spcPts val="525"/>
              </a:spcBef>
              <a:buClr>
                <a:srgbClr val="0000CC"/>
              </a:buClr>
              <a:buSzPct val="77500"/>
              <a:buFont typeface="Wingdings"/>
              <a:buChar char=""/>
              <a:tabLst>
                <a:tab pos="266700" algn="l"/>
                <a:tab pos="267176" algn="l"/>
              </a:tabLst>
            </a:pPr>
            <a:r>
              <a:rPr sz="1500" spc="-274" dirty="0">
                <a:latin typeface="Microsoft Sans Serif"/>
                <a:cs typeface="Microsoft Sans Serif"/>
              </a:rPr>
              <a:t>L</a:t>
            </a:r>
            <a:r>
              <a:rPr sz="1500" spc="19" dirty="0">
                <a:latin typeface="Microsoft Sans Serif"/>
                <a:cs typeface="Microsoft Sans Serif"/>
              </a:rPr>
              <a:t>if</a:t>
            </a:r>
            <a:r>
              <a:rPr sz="1500" spc="11" dirty="0">
                <a:latin typeface="Microsoft Sans Serif"/>
                <a:cs typeface="Microsoft Sans Serif"/>
              </a:rPr>
              <a:t>t</a:t>
            </a:r>
            <a:r>
              <a:rPr sz="1500" spc="-109" dirty="0">
                <a:latin typeface="Microsoft Sans Serif"/>
                <a:cs typeface="Microsoft Sans Serif"/>
              </a:rPr>
              <a:t>(</a:t>
            </a:r>
            <a:r>
              <a:rPr sz="1500" spc="-221" dirty="0">
                <a:latin typeface="Microsoft Sans Serif"/>
                <a:cs typeface="Microsoft Sans Serif"/>
              </a:rPr>
              <a:t>B</a:t>
            </a:r>
            <a:r>
              <a:rPr sz="1500" spc="-86" dirty="0">
                <a:latin typeface="Microsoft Sans Serif"/>
                <a:cs typeface="Microsoft Sans Serif"/>
              </a:rPr>
              <a:t>,</a:t>
            </a:r>
            <a:r>
              <a:rPr sz="1500" spc="-4" dirty="0">
                <a:latin typeface="Microsoft Sans Serif"/>
                <a:cs typeface="Microsoft Sans Serif"/>
              </a:rPr>
              <a:t> </a:t>
            </a:r>
            <a:r>
              <a:rPr sz="1500" spc="-184" dirty="0">
                <a:latin typeface="Microsoft Sans Serif"/>
                <a:cs typeface="Microsoft Sans Serif"/>
              </a:rPr>
              <a:t>C</a:t>
            </a:r>
            <a:r>
              <a:rPr sz="1500" spc="-90" dirty="0">
                <a:latin typeface="Microsoft Sans Serif"/>
                <a:cs typeface="Microsoft Sans Serif"/>
              </a:rPr>
              <a:t>)</a:t>
            </a:r>
            <a:r>
              <a:rPr sz="1500" spc="-26" dirty="0">
                <a:latin typeface="Microsoft Sans Serif"/>
                <a:cs typeface="Microsoft Sans Serif"/>
              </a:rPr>
              <a:t> </a:t>
            </a:r>
            <a:r>
              <a:rPr sz="1500" spc="-75" dirty="0">
                <a:latin typeface="Microsoft Sans Serif"/>
                <a:cs typeface="Microsoft Sans Serif"/>
              </a:rPr>
              <a:t>may</a:t>
            </a:r>
            <a:r>
              <a:rPr sz="1500" spc="23" dirty="0">
                <a:latin typeface="Microsoft Sans Serif"/>
                <a:cs typeface="Microsoft Sans Serif"/>
              </a:rPr>
              <a:t> 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-15" dirty="0">
                <a:latin typeface="Microsoft Sans Serif"/>
                <a:cs typeface="Microsoft Sans Serif"/>
              </a:rPr>
              <a:t>l</a:t>
            </a:r>
            <a:r>
              <a:rPr sz="1500" spc="-11" dirty="0">
                <a:latin typeface="Microsoft Sans Serif"/>
                <a:cs typeface="Microsoft Sans Serif"/>
              </a:rPr>
              <a:t>l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spc="-161" dirty="0">
                <a:latin typeface="Microsoft Sans Serif"/>
                <a:cs typeface="Microsoft Sans Serif"/>
              </a:rPr>
              <a:t>h</a:t>
            </a:r>
            <a:r>
              <a:rPr sz="1500" spc="-53" dirty="0">
                <a:latin typeface="Microsoft Sans Serif"/>
                <a:cs typeface="Microsoft Sans Serif"/>
              </a:rPr>
              <a:t>o</a:t>
            </a:r>
            <a:r>
              <a:rPr sz="1500" spc="-71" dirty="0">
                <a:latin typeface="Microsoft Sans Serif"/>
                <a:cs typeface="Microsoft Sans Serif"/>
              </a:rPr>
              <a:t>w</a:t>
            </a:r>
            <a:r>
              <a:rPr sz="1500" spc="-64" dirty="0">
                <a:latin typeface="Microsoft Sans Serif"/>
                <a:cs typeface="Microsoft Sans Serif"/>
              </a:rPr>
              <a:t> </a:t>
            </a:r>
            <a:r>
              <a:rPr sz="1500" spc="-244" dirty="0">
                <a:latin typeface="Microsoft Sans Serif"/>
                <a:cs typeface="Microsoft Sans Serif"/>
              </a:rPr>
              <a:t>B</a:t>
            </a:r>
            <a:r>
              <a:rPr sz="1500" spc="19" dirty="0">
                <a:latin typeface="Microsoft Sans Serif"/>
                <a:cs typeface="Microsoft Sans Serif"/>
              </a:rPr>
              <a:t> </a:t>
            </a:r>
            <a:r>
              <a:rPr sz="1500" spc="-83" dirty="0">
                <a:latin typeface="Microsoft Sans Serif"/>
                <a:cs typeface="Microsoft Sans Serif"/>
              </a:rPr>
              <a:t>a</a:t>
            </a:r>
            <a:r>
              <a:rPr sz="1500" spc="-71" dirty="0">
                <a:latin typeface="Microsoft Sans Serif"/>
                <a:cs typeface="Microsoft Sans Serif"/>
              </a:rPr>
              <a:t>n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spc="-165" dirty="0">
                <a:latin typeface="Microsoft Sans Serif"/>
                <a:cs typeface="Microsoft Sans Serif"/>
              </a:rPr>
              <a:t>C</a:t>
            </a:r>
            <a:r>
              <a:rPr sz="1500" spc="30" dirty="0">
                <a:latin typeface="Microsoft Sans Serif"/>
                <a:cs typeface="Microsoft Sans Serif"/>
              </a:rPr>
              <a:t> </a:t>
            </a:r>
            <a:r>
              <a:rPr sz="1500" spc="-23" dirty="0">
                <a:latin typeface="Microsoft Sans Serif"/>
                <a:cs typeface="Microsoft Sans Serif"/>
              </a:rPr>
              <a:t>are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-188" dirty="0">
                <a:latin typeface="Microsoft Sans Serif"/>
                <a:cs typeface="Microsoft Sans Serif"/>
              </a:rPr>
              <a:t>c</a:t>
            </a:r>
            <a:r>
              <a:rPr sz="1500" spc="-53" dirty="0">
                <a:latin typeface="Microsoft Sans Serif"/>
                <a:cs typeface="Microsoft Sans Serif"/>
              </a:rPr>
              <a:t>o</a:t>
            </a:r>
            <a:r>
              <a:rPr sz="1500" spc="-19" dirty="0">
                <a:latin typeface="Microsoft Sans Serif"/>
                <a:cs typeface="Microsoft Sans Serif"/>
              </a:rPr>
              <a:t>rr</a:t>
            </a:r>
            <a:r>
              <a:rPr sz="1500" spc="-8" dirty="0">
                <a:latin typeface="Microsoft Sans Serif"/>
                <a:cs typeface="Microsoft Sans Serif"/>
              </a:rPr>
              <a:t>el</a:t>
            </a:r>
            <a:r>
              <a:rPr sz="1500" dirty="0">
                <a:latin typeface="Microsoft Sans Serif"/>
                <a:cs typeface="Microsoft Sans Serif"/>
              </a:rPr>
              <a:t>a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endParaRPr sz="1500">
              <a:latin typeface="Microsoft Sans Serif"/>
              <a:cs typeface="Microsoft Sans Serif"/>
            </a:endParaRPr>
          </a:p>
          <a:p>
            <a:pPr marL="438150" lvl="1" indent="-279083">
              <a:spcBef>
                <a:spcPts val="454"/>
              </a:spcBef>
              <a:buClr>
                <a:srgbClr val="BC572C"/>
              </a:buClr>
              <a:buSzPct val="77500"/>
              <a:buFont typeface="Wingdings"/>
              <a:buChar char=""/>
              <a:tabLst>
                <a:tab pos="438150" algn="l"/>
                <a:tab pos="438626" algn="l"/>
              </a:tabLst>
            </a:pPr>
            <a:r>
              <a:rPr sz="1500" spc="-274" dirty="0">
                <a:solidFill>
                  <a:srgbClr val="FF0000"/>
                </a:solidFill>
                <a:latin typeface="Microsoft Sans Serif"/>
                <a:cs typeface="Microsoft Sans Serif"/>
              </a:rPr>
              <a:t>L</a:t>
            </a:r>
            <a:r>
              <a:rPr sz="1500" spc="19" dirty="0">
                <a:solidFill>
                  <a:srgbClr val="FF0000"/>
                </a:solidFill>
                <a:latin typeface="Microsoft Sans Serif"/>
                <a:cs typeface="Microsoft Sans Serif"/>
              </a:rPr>
              <a:t>if</a:t>
            </a:r>
            <a:r>
              <a:rPr sz="1500" spc="11" dirty="0">
                <a:solidFill>
                  <a:srgbClr val="FF0000"/>
                </a:solidFill>
                <a:latin typeface="Microsoft Sans Serif"/>
                <a:cs typeface="Microsoft Sans Serif"/>
              </a:rPr>
              <a:t>t</a:t>
            </a:r>
            <a:r>
              <a:rPr sz="1500" spc="-109" dirty="0">
                <a:solidFill>
                  <a:srgbClr val="FF0000"/>
                </a:solidFill>
                <a:latin typeface="Microsoft Sans Serif"/>
                <a:cs typeface="Microsoft Sans Serif"/>
              </a:rPr>
              <a:t>(</a:t>
            </a:r>
            <a:r>
              <a:rPr sz="1500" spc="-221" dirty="0">
                <a:solidFill>
                  <a:srgbClr val="FF0000"/>
                </a:solidFill>
                <a:latin typeface="Microsoft Sans Serif"/>
                <a:cs typeface="Microsoft Sans Serif"/>
              </a:rPr>
              <a:t>B</a:t>
            </a:r>
            <a:r>
              <a:rPr sz="1500" spc="-86" dirty="0">
                <a:solidFill>
                  <a:srgbClr val="FF0000"/>
                </a:solidFill>
                <a:latin typeface="Microsoft Sans Serif"/>
                <a:cs typeface="Microsoft Sans Serif"/>
              </a:rPr>
              <a:t>,</a:t>
            </a:r>
            <a:r>
              <a:rPr sz="1500" spc="-4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184" dirty="0">
                <a:solidFill>
                  <a:srgbClr val="FF0000"/>
                </a:solidFill>
                <a:latin typeface="Microsoft Sans Serif"/>
                <a:cs typeface="Microsoft Sans Serif"/>
              </a:rPr>
              <a:t>C</a:t>
            </a:r>
            <a:r>
              <a:rPr sz="1500" spc="-90" dirty="0">
                <a:solidFill>
                  <a:srgbClr val="FF0000"/>
                </a:solidFill>
                <a:latin typeface="Microsoft Sans Serif"/>
                <a:cs typeface="Microsoft Sans Serif"/>
              </a:rPr>
              <a:t>)</a:t>
            </a:r>
            <a:r>
              <a:rPr sz="1500" spc="-26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135" dirty="0">
                <a:solidFill>
                  <a:srgbClr val="FF0000"/>
                </a:solidFill>
                <a:latin typeface="Microsoft Sans Serif"/>
                <a:cs typeface="Microsoft Sans Serif"/>
              </a:rPr>
              <a:t>=</a:t>
            </a:r>
            <a:r>
              <a:rPr sz="1500" spc="45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41" dirty="0">
                <a:solidFill>
                  <a:srgbClr val="FF0000"/>
                </a:solidFill>
                <a:latin typeface="Microsoft Sans Serif"/>
                <a:cs typeface="Microsoft Sans Serif"/>
              </a:rPr>
              <a:t>1:</a:t>
            </a:r>
            <a:r>
              <a:rPr sz="1500" spc="-56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244" dirty="0">
                <a:solidFill>
                  <a:srgbClr val="FF0000"/>
                </a:solidFill>
                <a:latin typeface="Microsoft Sans Serif"/>
                <a:cs typeface="Microsoft Sans Serif"/>
              </a:rPr>
              <a:t>B</a:t>
            </a:r>
            <a:r>
              <a:rPr sz="1500" spc="19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83" dirty="0">
                <a:solidFill>
                  <a:srgbClr val="FF0000"/>
                </a:solidFill>
                <a:latin typeface="Microsoft Sans Serif"/>
                <a:cs typeface="Microsoft Sans Serif"/>
              </a:rPr>
              <a:t>a</a:t>
            </a:r>
            <a:r>
              <a:rPr sz="1500" spc="-71" dirty="0">
                <a:solidFill>
                  <a:srgbClr val="FF0000"/>
                </a:solidFill>
                <a:latin typeface="Microsoft Sans Serif"/>
                <a:cs typeface="Microsoft Sans Serif"/>
              </a:rPr>
              <a:t>n</a:t>
            </a:r>
            <a:r>
              <a:rPr sz="1500" spc="4" dirty="0">
                <a:solidFill>
                  <a:srgbClr val="FF0000"/>
                </a:solidFill>
                <a:latin typeface="Microsoft Sans Serif"/>
                <a:cs typeface="Microsoft Sans Serif"/>
              </a:rPr>
              <a:t>d</a:t>
            </a:r>
            <a:r>
              <a:rPr sz="1500" spc="-56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165" dirty="0">
                <a:solidFill>
                  <a:srgbClr val="FF0000"/>
                </a:solidFill>
                <a:latin typeface="Microsoft Sans Serif"/>
                <a:cs typeface="Microsoft Sans Serif"/>
              </a:rPr>
              <a:t>C</a:t>
            </a:r>
            <a:r>
              <a:rPr sz="1500" spc="30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23" dirty="0">
                <a:solidFill>
                  <a:srgbClr val="FF0000"/>
                </a:solidFill>
                <a:latin typeface="Microsoft Sans Serif"/>
                <a:cs typeface="Microsoft Sans Serif"/>
              </a:rPr>
              <a:t>are</a:t>
            </a:r>
            <a:r>
              <a:rPr sz="1500" spc="-34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56" dirty="0">
                <a:solidFill>
                  <a:srgbClr val="FF0000"/>
                </a:solidFill>
                <a:latin typeface="Microsoft Sans Serif"/>
                <a:cs typeface="Microsoft Sans Serif"/>
              </a:rPr>
              <a:t>i</a:t>
            </a:r>
            <a:r>
              <a:rPr sz="1500" spc="-116" dirty="0">
                <a:solidFill>
                  <a:srgbClr val="FF0000"/>
                </a:solidFill>
                <a:latin typeface="Microsoft Sans Serif"/>
                <a:cs typeface="Microsoft Sans Serif"/>
              </a:rPr>
              <a:t>n</a:t>
            </a:r>
            <a:r>
              <a:rPr sz="1500" spc="-38" dirty="0">
                <a:solidFill>
                  <a:srgbClr val="FF0000"/>
                </a:solidFill>
                <a:latin typeface="Microsoft Sans Serif"/>
                <a:cs typeface="Microsoft Sans Serif"/>
              </a:rPr>
              <a:t>d</a:t>
            </a:r>
            <a:r>
              <a:rPr sz="1500" spc="-8" dirty="0">
                <a:solidFill>
                  <a:srgbClr val="FF0000"/>
                </a:solidFill>
                <a:latin typeface="Microsoft Sans Serif"/>
                <a:cs typeface="Microsoft Sans Serif"/>
              </a:rPr>
              <a:t>e</a:t>
            </a:r>
            <a:r>
              <a:rPr sz="1500" spc="-38" dirty="0">
                <a:solidFill>
                  <a:srgbClr val="FF0000"/>
                </a:solidFill>
                <a:latin typeface="Microsoft Sans Serif"/>
                <a:cs typeface="Microsoft Sans Serif"/>
              </a:rPr>
              <a:t>p</a:t>
            </a:r>
            <a:r>
              <a:rPr sz="1500" spc="-8" dirty="0">
                <a:solidFill>
                  <a:srgbClr val="FF0000"/>
                </a:solidFill>
                <a:latin typeface="Microsoft Sans Serif"/>
                <a:cs typeface="Microsoft Sans Serif"/>
              </a:rPr>
              <a:t>e</a:t>
            </a:r>
            <a:r>
              <a:rPr sz="1500" spc="-161" dirty="0">
                <a:solidFill>
                  <a:srgbClr val="FF0000"/>
                </a:solidFill>
                <a:latin typeface="Microsoft Sans Serif"/>
                <a:cs typeface="Microsoft Sans Serif"/>
              </a:rPr>
              <a:t>n</a:t>
            </a:r>
            <a:r>
              <a:rPr sz="1500" spc="-38" dirty="0">
                <a:solidFill>
                  <a:srgbClr val="FF0000"/>
                </a:solidFill>
                <a:latin typeface="Microsoft Sans Serif"/>
                <a:cs typeface="Microsoft Sans Serif"/>
              </a:rPr>
              <a:t>d</a:t>
            </a:r>
            <a:r>
              <a:rPr sz="1500" spc="-64" dirty="0">
                <a:solidFill>
                  <a:srgbClr val="FF0000"/>
                </a:solidFill>
                <a:latin typeface="Microsoft Sans Serif"/>
                <a:cs typeface="Microsoft Sans Serif"/>
              </a:rPr>
              <a:t>e</a:t>
            </a:r>
            <a:r>
              <a:rPr sz="1500" spc="-161" dirty="0">
                <a:solidFill>
                  <a:srgbClr val="FF0000"/>
                </a:solidFill>
                <a:latin typeface="Microsoft Sans Serif"/>
                <a:cs typeface="Microsoft Sans Serif"/>
              </a:rPr>
              <a:t>n</a:t>
            </a:r>
            <a:r>
              <a:rPr sz="1500" spc="-8" dirty="0">
                <a:solidFill>
                  <a:srgbClr val="FF0000"/>
                </a:solidFill>
                <a:latin typeface="Microsoft Sans Serif"/>
                <a:cs typeface="Microsoft Sans Serif"/>
              </a:rPr>
              <a:t>t</a:t>
            </a:r>
            <a:endParaRPr sz="1500">
              <a:latin typeface="Microsoft Sans Serif"/>
              <a:cs typeface="Microsoft Sans Serif"/>
            </a:endParaRPr>
          </a:p>
          <a:p>
            <a:pPr marL="438150" lvl="1" indent="-279083">
              <a:spcBef>
                <a:spcPts val="454"/>
              </a:spcBef>
              <a:buClr>
                <a:srgbClr val="BC572C"/>
              </a:buClr>
              <a:buSzPct val="77500"/>
              <a:buFont typeface="Wingdings"/>
              <a:buChar char=""/>
              <a:tabLst>
                <a:tab pos="438150" algn="l"/>
                <a:tab pos="438626" algn="l"/>
                <a:tab pos="866775" algn="l"/>
              </a:tabLst>
            </a:pPr>
            <a:r>
              <a:rPr sz="1500" spc="135" dirty="0">
                <a:solidFill>
                  <a:srgbClr val="FF0000"/>
                </a:solidFill>
                <a:latin typeface="Microsoft Sans Serif"/>
                <a:cs typeface="Microsoft Sans Serif"/>
              </a:rPr>
              <a:t>&gt;</a:t>
            </a:r>
            <a:r>
              <a:rPr sz="1500" spc="-8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41" dirty="0">
                <a:solidFill>
                  <a:srgbClr val="FF0000"/>
                </a:solidFill>
                <a:latin typeface="Microsoft Sans Serif"/>
                <a:cs typeface="Microsoft Sans Serif"/>
              </a:rPr>
              <a:t>1:</a:t>
            </a:r>
            <a:r>
              <a:rPr sz="1500" dirty="0">
                <a:solidFill>
                  <a:srgbClr val="FF0000"/>
                </a:solidFill>
                <a:latin typeface="Microsoft Sans Serif"/>
                <a:cs typeface="Microsoft Sans Serif"/>
              </a:rPr>
              <a:t>	</a:t>
            </a:r>
            <a:r>
              <a:rPr sz="1500" spc="-38" dirty="0">
                <a:solidFill>
                  <a:srgbClr val="FF0000"/>
                </a:solidFill>
                <a:latin typeface="Microsoft Sans Serif"/>
                <a:cs typeface="Microsoft Sans Serif"/>
              </a:rPr>
              <a:t>p</a:t>
            </a:r>
            <a:r>
              <a:rPr sz="1500" spc="-8" dirty="0">
                <a:solidFill>
                  <a:srgbClr val="FF0000"/>
                </a:solidFill>
                <a:latin typeface="Microsoft Sans Serif"/>
                <a:cs typeface="Microsoft Sans Serif"/>
              </a:rPr>
              <a:t>o</a:t>
            </a:r>
            <a:r>
              <a:rPr sz="1500" spc="-94" dirty="0">
                <a:solidFill>
                  <a:srgbClr val="FF0000"/>
                </a:solidFill>
                <a:latin typeface="Microsoft Sans Serif"/>
                <a:cs typeface="Microsoft Sans Serif"/>
              </a:rPr>
              <a:t>si</a:t>
            </a:r>
            <a:r>
              <a:rPr sz="1500" spc="-86" dirty="0">
                <a:solidFill>
                  <a:srgbClr val="FF0000"/>
                </a:solidFill>
                <a:latin typeface="Microsoft Sans Serif"/>
                <a:cs typeface="Microsoft Sans Serif"/>
              </a:rPr>
              <a:t>t</a:t>
            </a:r>
            <a:r>
              <a:rPr sz="1500" spc="-34" dirty="0">
                <a:solidFill>
                  <a:srgbClr val="FF0000"/>
                </a:solidFill>
                <a:latin typeface="Microsoft Sans Serif"/>
                <a:cs typeface="Microsoft Sans Serif"/>
              </a:rPr>
              <a:t>i</a:t>
            </a:r>
            <a:r>
              <a:rPr sz="1500" spc="-53" dirty="0">
                <a:solidFill>
                  <a:srgbClr val="FF0000"/>
                </a:solidFill>
                <a:latin typeface="Microsoft Sans Serif"/>
                <a:cs typeface="Microsoft Sans Serif"/>
              </a:rPr>
              <a:t>ve</a:t>
            </a:r>
            <a:r>
              <a:rPr sz="1500" spc="-4" dirty="0">
                <a:solidFill>
                  <a:srgbClr val="FF0000"/>
                </a:solidFill>
                <a:latin typeface="Microsoft Sans Serif"/>
                <a:cs typeface="Microsoft Sans Serif"/>
              </a:rPr>
              <a:t>l</a:t>
            </a:r>
            <a:r>
              <a:rPr sz="1500" dirty="0">
                <a:solidFill>
                  <a:srgbClr val="FF0000"/>
                </a:solidFill>
                <a:latin typeface="Microsoft Sans Serif"/>
                <a:cs typeface="Microsoft Sans Serif"/>
              </a:rPr>
              <a:t>y</a:t>
            </a:r>
            <a:r>
              <a:rPr sz="1500" spc="-146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188" dirty="0">
                <a:solidFill>
                  <a:srgbClr val="FF0000"/>
                </a:solidFill>
                <a:latin typeface="Microsoft Sans Serif"/>
                <a:cs typeface="Microsoft Sans Serif"/>
              </a:rPr>
              <a:t>c</a:t>
            </a:r>
            <a:r>
              <a:rPr sz="1500" spc="-53" dirty="0">
                <a:solidFill>
                  <a:srgbClr val="FF0000"/>
                </a:solidFill>
                <a:latin typeface="Microsoft Sans Serif"/>
                <a:cs typeface="Microsoft Sans Serif"/>
              </a:rPr>
              <a:t>o</a:t>
            </a:r>
            <a:r>
              <a:rPr sz="1500" spc="-19" dirty="0">
                <a:solidFill>
                  <a:srgbClr val="FF0000"/>
                </a:solidFill>
                <a:latin typeface="Microsoft Sans Serif"/>
                <a:cs typeface="Microsoft Sans Serif"/>
              </a:rPr>
              <a:t>rr</a:t>
            </a:r>
            <a:r>
              <a:rPr sz="1500" spc="-8" dirty="0">
                <a:solidFill>
                  <a:srgbClr val="FF0000"/>
                </a:solidFill>
                <a:latin typeface="Microsoft Sans Serif"/>
                <a:cs typeface="Microsoft Sans Serif"/>
              </a:rPr>
              <a:t>el</a:t>
            </a:r>
            <a:r>
              <a:rPr sz="1500" dirty="0">
                <a:solidFill>
                  <a:srgbClr val="FF0000"/>
                </a:solidFill>
                <a:latin typeface="Microsoft Sans Serif"/>
                <a:cs typeface="Microsoft Sans Serif"/>
              </a:rPr>
              <a:t>a</a:t>
            </a:r>
            <a:r>
              <a:rPr sz="1500" spc="-26" dirty="0">
                <a:solidFill>
                  <a:srgbClr val="FF0000"/>
                </a:solidFill>
                <a:latin typeface="Microsoft Sans Serif"/>
                <a:cs typeface="Microsoft Sans Serif"/>
              </a:rPr>
              <a:t>t</a:t>
            </a:r>
            <a:r>
              <a:rPr sz="1500" spc="-53" dirty="0">
                <a:solidFill>
                  <a:srgbClr val="FF0000"/>
                </a:solidFill>
                <a:latin typeface="Microsoft Sans Serif"/>
                <a:cs typeface="Microsoft Sans Serif"/>
              </a:rPr>
              <a:t>e</a:t>
            </a:r>
            <a:r>
              <a:rPr sz="1500" spc="4" dirty="0">
                <a:solidFill>
                  <a:srgbClr val="FF0000"/>
                </a:solidFill>
                <a:latin typeface="Microsoft Sans Serif"/>
                <a:cs typeface="Microsoft Sans Serif"/>
              </a:rPr>
              <a:t>d</a:t>
            </a:r>
            <a:endParaRPr sz="1500">
              <a:latin typeface="Microsoft Sans Serif"/>
              <a:cs typeface="Microsoft Sans Serif"/>
            </a:endParaRPr>
          </a:p>
          <a:p>
            <a:pPr marL="438150" lvl="1" indent="-279083">
              <a:spcBef>
                <a:spcPts val="450"/>
              </a:spcBef>
              <a:buClr>
                <a:srgbClr val="BC572C"/>
              </a:buClr>
              <a:buSzPct val="77500"/>
              <a:buFont typeface="Wingdings"/>
              <a:buChar char=""/>
              <a:tabLst>
                <a:tab pos="438150" algn="l"/>
                <a:tab pos="438626" algn="l"/>
              </a:tabLst>
            </a:pPr>
            <a:r>
              <a:rPr sz="1500" spc="135" dirty="0">
                <a:solidFill>
                  <a:srgbClr val="FF0000"/>
                </a:solidFill>
                <a:latin typeface="Microsoft Sans Serif"/>
                <a:cs typeface="Microsoft Sans Serif"/>
              </a:rPr>
              <a:t>&lt;</a:t>
            </a:r>
            <a:r>
              <a:rPr sz="1500" spc="-15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41" dirty="0">
                <a:solidFill>
                  <a:srgbClr val="FF0000"/>
                </a:solidFill>
                <a:latin typeface="Microsoft Sans Serif"/>
                <a:cs typeface="Microsoft Sans Serif"/>
              </a:rPr>
              <a:t>1:</a:t>
            </a:r>
            <a:r>
              <a:rPr sz="1500" spc="-4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38" dirty="0">
                <a:solidFill>
                  <a:srgbClr val="FF0000"/>
                </a:solidFill>
                <a:latin typeface="Microsoft Sans Serif"/>
                <a:cs typeface="Microsoft Sans Serif"/>
              </a:rPr>
              <a:t>negatively</a:t>
            </a:r>
            <a:r>
              <a:rPr sz="1500" spc="-34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49" dirty="0">
                <a:solidFill>
                  <a:srgbClr val="FF0000"/>
                </a:solidFill>
                <a:latin typeface="Microsoft Sans Serif"/>
                <a:cs typeface="Microsoft Sans Serif"/>
              </a:rPr>
              <a:t>correlated</a:t>
            </a:r>
            <a:endParaRPr sz="1500">
              <a:latin typeface="Microsoft Sans Serif"/>
              <a:cs typeface="Microsoft Sans Serif"/>
            </a:endParaRPr>
          </a:p>
          <a:p>
            <a:pPr marL="266700" indent="-257651">
              <a:spcBef>
                <a:spcPts val="454"/>
              </a:spcBef>
              <a:buClr>
                <a:srgbClr val="0000CC"/>
              </a:buClr>
              <a:buSzPct val="77500"/>
              <a:buFont typeface="Wingdings"/>
              <a:buChar char=""/>
              <a:tabLst>
                <a:tab pos="266700" algn="l"/>
                <a:tab pos="267176" algn="l"/>
              </a:tabLst>
            </a:pPr>
            <a:r>
              <a:rPr sz="1500" spc="-90" dirty="0">
                <a:latin typeface="Microsoft Sans Serif"/>
                <a:cs typeface="Microsoft Sans Serif"/>
              </a:rPr>
              <a:t>I</a:t>
            </a:r>
            <a:r>
              <a:rPr sz="1500" spc="-169" dirty="0">
                <a:latin typeface="Microsoft Sans Serif"/>
                <a:cs typeface="Microsoft Sans Serif"/>
              </a:rPr>
              <a:t>n</a:t>
            </a:r>
            <a:r>
              <a:rPr sz="1500" spc="4" dirty="0">
                <a:latin typeface="Microsoft Sans Serif"/>
                <a:cs typeface="Microsoft Sans Serif"/>
              </a:rPr>
              <a:t> </a:t>
            </a:r>
            <a:r>
              <a:rPr sz="1500" spc="-53" dirty="0">
                <a:latin typeface="Microsoft Sans Serif"/>
                <a:cs typeface="Microsoft Sans Serif"/>
              </a:rPr>
              <a:t>o</a:t>
            </a:r>
            <a:r>
              <a:rPr sz="1500" spc="-161" dirty="0">
                <a:latin typeface="Microsoft Sans Serif"/>
                <a:cs typeface="Microsoft Sans Serif"/>
              </a:rPr>
              <a:t>u</a:t>
            </a:r>
            <a:r>
              <a:rPr sz="1500" spc="4" dirty="0">
                <a:latin typeface="Microsoft Sans Serif"/>
                <a:cs typeface="Microsoft Sans Serif"/>
              </a:rPr>
              <a:t>r</a:t>
            </a:r>
            <a:r>
              <a:rPr sz="1500" spc="-64" dirty="0">
                <a:latin typeface="Microsoft Sans Serif"/>
                <a:cs typeface="Microsoft Sans Serif"/>
              </a:rPr>
              <a:t> 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30" dirty="0">
                <a:latin typeface="Microsoft Sans Serif"/>
                <a:cs typeface="Microsoft Sans Serif"/>
              </a:rPr>
              <a:t>x</a:t>
            </a:r>
            <a:r>
              <a:rPr sz="1500" spc="-83" dirty="0">
                <a:latin typeface="Microsoft Sans Serif"/>
                <a:cs typeface="Microsoft Sans Serif"/>
              </a:rPr>
              <a:t>am</a:t>
            </a:r>
            <a:r>
              <a:rPr sz="1500" spc="-64" dirty="0">
                <a:latin typeface="Microsoft Sans Serif"/>
                <a:cs typeface="Microsoft Sans Serif"/>
              </a:rPr>
              <a:t>p</a:t>
            </a:r>
            <a:r>
              <a:rPr sz="1500" spc="-30" dirty="0">
                <a:latin typeface="Microsoft Sans Serif"/>
                <a:cs typeface="Microsoft Sans Serif"/>
              </a:rPr>
              <a:t>le</a:t>
            </a:r>
            <a:r>
              <a:rPr sz="1500" spc="-86" dirty="0">
                <a:latin typeface="Microsoft Sans Serif"/>
                <a:cs typeface="Microsoft Sans Serif"/>
              </a:rPr>
              <a:t>,</a:t>
            </a:r>
            <a:endParaRPr sz="1500">
              <a:latin typeface="Microsoft Sans Serif"/>
              <a:cs typeface="Microsoft Sans Serif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43651" y="5186153"/>
            <a:ext cx="4753928" cy="593111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266700" indent="-257651">
              <a:spcBef>
                <a:spcPts val="525"/>
              </a:spcBef>
              <a:buClr>
                <a:srgbClr val="0000CC"/>
              </a:buClr>
              <a:buSzPct val="77500"/>
              <a:buFont typeface="Wingdings"/>
              <a:buChar char=""/>
              <a:tabLst>
                <a:tab pos="266700" algn="l"/>
                <a:tab pos="267176" algn="l"/>
              </a:tabLst>
            </a:pPr>
            <a:r>
              <a:rPr sz="1500" spc="-180" dirty="0">
                <a:latin typeface="Microsoft Sans Serif"/>
                <a:cs typeface="Microsoft Sans Serif"/>
              </a:rPr>
              <a:t>Thus,</a:t>
            </a:r>
            <a:r>
              <a:rPr sz="1500" spc="-60" dirty="0">
                <a:latin typeface="Microsoft Sans Serif"/>
                <a:cs typeface="Microsoft Sans Serif"/>
              </a:rPr>
              <a:t> </a:t>
            </a:r>
            <a:r>
              <a:rPr sz="1500" spc="-240" dirty="0">
                <a:latin typeface="Microsoft Sans Serif"/>
                <a:cs typeface="Microsoft Sans Serif"/>
              </a:rPr>
              <a:t>B</a:t>
            </a:r>
            <a:r>
              <a:rPr sz="1500" spc="19" dirty="0">
                <a:latin typeface="Microsoft Sans Serif"/>
                <a:cs typeface="Microsoft Sans Serif"/>
              </a:rPr>
              <a:t> </a:t>
            </a:r>
            <a:r>
              <a:rPr sz="1500" spc="-53" dirty="0">
                <a:latin typeface="Microsoft Sans Serif"/>
                <a:cs typeface="Microsoft Sans Serif"/>
              </a:rPr>
              <a:t>and</a:t>
            </a:r>
            <a:r>
              <a:rPr sz="1500" spc="-60" dirty="0">
                <a:latin typeface="Microsoft Sans Serif"/>
                <a:cs typeface="Microsoft Sans Serif"/>
              </a:rPr>
              <a:t> </a:t>
            </a:r>
            <a:r>
              <a:rPr sz="1500" spc="-165" dirty="0">
                <a:latin typeface="Microsoft Sans Serif"/>
                <a:cs typeface="Microsoft Sans Serif"/>
              </a:rPr>
              <a:t>C</a:t>
            </a:r>
            <a:r>
              <a:rPr sz="1500" spc="-26" dirty="0">
                <a:latin typeface="Microsoft Sans Serif"/>
                <a:cs typeface="Microsoft Sans Serif"/>
              </a:rPr>
              <a:t> </a:t>
            </a:r>
            <a:r>
              <a:rPr sz="1500" spc="-23" dirty="0">
                <a:latin typeface="Microsoft Sans Serif"/>
                <a:cs typeface="Microsoft Sans Serif"/>
              </a:rPr>
              <a:t>are</a:t>
            </a:r>
            <a:r>
              <a:rPr sz="1500" spc="23" dirty="0">
                <a:latin typeface="Microsoft Sans Serif"/>
                <a:cs typeface="Microsoft Sans Serif"/>
              </a:rPr>
              <a:t> </a:t>
            </a:r>
            <a:r>
              <a:rPr sz="1500" spc="-38" dirty="0">
                <a:latin typeface="Microsoft Sans Serif"/>
                <a:cs typeface="Microsoft Sans Serif"/>
              </a:rPr>
              <a:t>negatively</a:t>
            </a:r>
            <a:r>
              <a:rPr sz="1500" spc="-203" dirty="0">
                <a:latin typeface="Microsoft Sans Serif"/>
                <a:cs typeface="Microsoft Sans Serif"/>
              </a:rPr>
              <a:t> </a:t>
            </a:r>
            <a:r>
              <a:rPr sz="1500" spc="-38" dirty="0">
                <a:latin typeface="Microsoft Sans Serif"/>
                <a:cs typeface="Microsoft Sans Serif"/>
              </a:rPr>
              <a:t>correlated</a:t>
            </a:r>
            <a:r>
              <a:rPr sz="1500" spc="-116" dirty="0">
                <a:latin typeface="Microsoft Sans Serif"/>
                <a:cs typeface="Microsoft Sans Serif"/>
              </a:rPr>
              <a:t> </a:t>
            </a:r>
            <a:r>
              <a:rPr sz="1500" spc="-135" dirty="0">
                <a:latin typeface="Microsoft Sans Serif"/>
                <a:cs typeface="Microsoft Sans Serif"/>
              </a:rPr>
              <a:t>since</a:t>
            </a:r>
            <a:r>
              <a:rPr sz="1500" spc="-38" dirty="0">
                <a:latin typeface="Microsoft Sans Serif"/>
                <a:cs typeface="Microsoft Sans Serif"/>
              </a:rPr>
              <a:t> </a:t>
            </a:r>
            <a:r>
              <a:rPr sz="1500" spc="-53" dirty="0">
                <a:latin typeface="Microsoft Sans Serif"/>
                <a:cs typeface="Microsoft Sans Serif"/>
              </a:rPr>
              <a:t>lift(B,</a:t>
            </a:r>
            <a:r>
              <a:rPr sz="1500" dirty="0">
                <a:latin typeface="Microsoft Sans Serif"/>
                <a:cs typeface="Microsoft Sans Serif"/>
              </a:rPr>
              <a:t> </a:t>
            </a:r>
            <a:r>
              <a:rPr sz="1500" spc="-139" dirty="0">
                <a:latin typeface="Microsoft Sans Serif"/>
                <a:cs typeface="Microsoft Sans Serif"/>
              </a:rPr>
              <a:t>C)</a:t>
            </a:r>
            <a:r>
              <a:rPr sz="1500" spc="-23" dirty="0">
                <a:latin typeface="Microsoft Sans Serif"/>
                <a:cs typeface="Microsoft Sans Serif"/>
              </a:rPr>
              <a:t> </a:t>
            </a:r>
            <a:r>
              <a:rPr sz="1500" spc="139" dirty="0">
                <a:latin typeface="Microsoft Sans Serif"/>
                <a:cs typeface="Microsoft Sans Serif"/>
              </a:rPr>
              <a:t>&lt;</a:t>
            </a:r>
            <a:r>
              <a:rPr sz="1500" spc="45" dirty="0">
                <a:latin typeface="Microsoft Sans Serif"/>
                <a:cs typeface="Microsoft Sans Serif"/>
              </a:rPr>
              <a:t> </a:t>
            </a:r>
            <a:r>
              <a:rPr sz="1500" dirty="0">
                <a:latin typeface="Microsoft Sans Serif"/>
                <a:cs typeface="Microsoft Sans Serif"/>
              </a:rPr>
              <a:t>1;</a:t>
            </a:r>
            <a:endParaRPr sz="1500">
              <a:latin typeface="Microsoft Sans Serif"/>
              <a:cs typeface="Microsoft Sans Serif"/>
            </a:endParaRPr>
          </a:p>
          <a:p>
            <a:pPr marL="438150" lvl="1" indent="-279083">
              <a:spcBef>
                <a:spcPts val="454"/>
              </a:spcBef>
              <a:buClr>
                <a:srgbClr val="BC572C"/>
              </a:buClr>
              <a:buSzPct val="77500"/>
              <a:buFont typeface="Wingdings"/>
              <a:buChar char=""/>
              <a:tabLst>
                <a:tab pos="438150" algn="l"/>
                <a:tab pos="438626" algn="l"/>
              </a:tabLst>
            </a:pPr>
            <a:r>
              <a:rPr sz="1500" spc="-244" dirty="0">
                <a:latin typeface="Microsoft Sans Serif"/>
                <a:cs typeface="Microsoft Sans Serif"/>
              </a:rPr>
              <a:t>B</a:t>
            </a:r>
            <a:r>
              <a:rPr sz="1500" spc="19" dirty="0">
                <a:latin typeface="Microsoft Sans Serif"/>
                <a:cs typeface="Microsoft Sans Serif"/>
              </a:rPr>
              <a:t> </a:t>
            </a:r>
            <a:r>
              <a:rPr sz="1500" spc="-83" dirty="0">
                <a:latin typeface="Microsoft Sans Serif"/>
                <a:cs typeface="Microsoft Sans Serif"/>
              </a:rPr>
              <a:t>a</a:t>
            </a:r>
            <a:r>
              <a:rPr sz="1500" spc="-71" dirty="0">
                <a:latin typeface="Microsoft Sans Serif"/>
                <a:cs typeface="Microsoft Sans Serif"/>
              </a:rPr>
              <a:t>n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spc="-15" dirty="0">
                <a:latin typeface="Microsoft Sans Serif"/>
                <a:cs typeface="Microsoft Sans Serif"/>
              </a:rPr>
              <a:t>¬C</a:t>
            </a:r>
            <a:r>
              <a:rPr sz="1500" spc="-26" dirty="0">
                <a:latin typeface="Microsoft Sans Serif"/>
                <a:cs typeface="Microsoft Sans Serif"/>
              </a:rPr>
              <a:t> </a:t>
            </a:r>
            <a:r>
              <a:rPr sz="1500" spc="-23" dirty="0">
                <a:latin typeface="Microsoft Sans Serif"/>
                <a:cs typeface="Microsoft Sans Serif"/>
              </a:rPr>
              <a:t>are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-38" dirty="0">
                <a:latin typeface="Microsoft Sans Serif"/>
                <a:cs typeface="Microsoft Sans Serif"/>
              </a:rPr>
              <a:t>p</a:t>
            </a:r>
            <a:r>
              <a:rPr sz="1500" spc="-8" dirty="0">
                <a:latin typeface="Microsoft Sans Serif"/>
                <a:cs typeface="Microsoft Sans Serif"/>
              </a:rPr>
              <a:t>o</a:t>
            </a:r>
            <a:r>
              <a:rPr sz="1500" spc="-94" dirty="0">
                <a:latin typeface="Microsoft Sans Serif"/>
                <a:cs typeface="Microsoft Sans Serif"/>
              </a:rPr>
              <a:t>si</a:t>
            </a:r>
            <a:r>
              <a:rPr sz="1500" spc="-86" dirty="0">
                <a:latin typeface="Microsoft Sans Serif"/>
                <a:cs typeface="Microsoft Sans Serif"/>
              </a:rPr>
              <a:t>t</a:t>
            </a:r>
            <a:r>
              <a:rPr sz="1500" spc="-34" dirty="0">
                <a:latin typeface="Microsoft Sans Serif"/>
                <a:cs typeface="Microsoft Sans Serif"/>
              </a:rPr>
              <a:t>i</a:t>
            </a:r>
            <a:r>
              <a:rPr sz="1500" spc="-53" dirty="0">
                <a:latin typeface="Microsoft Sans Serif"/>
                <a:cs typeface="Microsoft Sans Serif"/>
              </a:rPr>
              <a:t>ve</a:t>
            </a:r>
            <a:r>
              <a:rPr sz="1500" spc="-4" dirty="0">
                <a:latin typeface="Microsoft Sans Serif"/>
                <a:cs typeface="Microsoft Sans Serif"/>
              </a:rPr>
              <a:t>l</a:t>
            </a:r>
            <a:r>
              <a:rPr sz="1500" dirty="0">
                <a:latin typeface="Microsoft Sans Serif"/>
                <a:cs typeface="Microsoft Sans Serif"/>
              </a:rPr>
              <a:t>y</a:t>
            </a:r>
            <a:r>
              <a:rPr sz="1500" spc="-90" dirty="0">
                <a:latin typeface="Microsoft Sans Serif"/>
                <a:cs typeface="Microsoft Sans Serif"/>
              </a:rPr>
              <a:t> </a:t>
            </a:r>
            <a:r>
              <a:rPr sz="1500" spc="-188" dirty="0">
                <a:latin typeface="Microsoft Sans Serif"/>
                <a:cs typeface="Microsoft Sans Serif"/>
              </a:rPr>
              <a:t>c</a:t>
            </a:r>
            <a:r>
              <a:rPr sz="1500" spc="-53" dirty="0">
                <a:latin typeface="Microsoft Sans Serif"/>
                <a:cs typeface="Microsoft Sans Serif"/>
              </a:rPr>
              <a:t>o</a:t>
            </a:r>
            <a:r>
              <a:rPr sz="1500" spc="-19" dirty="0">
                <a:latin typeface="Microsoft Sans Serif"/>
                <a:cs typeface="Microsoft Sans Serif"/>
              </a:rPr>
              <a:t>rr</a:t>
            </a:r>
            <a:r>
              <a:rPr sz="1500" spc="-8" dirty="0">
                <a:latin typeface="Microsoft Sans Serif"/>
                <a:cs typeface="Microsoft Sans Serif"/>
              </a:rPr>
              <a:t>el</a:t>
            </a:r>
            <a:r>
              <a:rPr sz="1500" dirty="0">
                <a:latin typeface="Microsoft Sans Serif"/>
                <a:cs typeface="Microsoft Sans Serif"/>
              </a:rPr>
              <a:t>a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r>
              <a:rPr sz="1500" spc="-169" dirty="0">
                <a:latin typeface="Microsoft Sans Serif"/>
                <a:cs typeface="Microsoft Sans Serif"/>
              </a:rPr>
              <a:t> </a:t>
            </a:r>
            <a:r>
              <a:rPr sz="1500" spc="-120" dirty="0">
                <a:latin typeface="Microsoft Sans Serif"/>
                <a:cs typeface="Microsoft Sans Serif"/>
              </a:rPr>
              <a:t>si</a:t>
            </a:r>
            <a:r>
              <a:rPr sz="1500" spc="-172" dirty="0">
                <a:latin typeface="Microsoft Sans Serif"/>
                <a:cs typeface="Microsoft Sans Serif"/>
              </a:rPr>
              <a:t>n</a:t>
            </a:r>
            <a:r>
              <a:rPr sz="1500" spc="-188" dirty="0">
                <a:latin typeface="Microsoft Sans Serif"/>
                <a:cs typeface="Microsoft Sans Serif"/>
              </a:rPr>
              <a:t>c</a:t>
            </a:r>
            <a:r>
              <a:rPr sz="1500" spc="-75" dirty="0">
                <a:latin typeface="Microsoft Sans Serif"/>
                <a:cs typeface="Microsoft Sans Serif"/>
              </a:rPr>
              <a:t>e</a:t>
            </a:r>
            <a:r>
              <a:rPr sz="1500" spc="19" dirty="0">
                <a:latin typeface="Microsoft Sans Serif"/>
                <a:cs typeface="Microsoft Sans Serif"/>
              </a:rPr>
              <a:t> </a:t>
            </a:r>
            <a:r>
              <a:rPr sz="1500" spc="-15" dirty="0">
                <a:latin typeface="Microsoft Sans Serif"/>
                <a:cs typeface="Microsoft Sans Serif"/>
              </a:rPr>
              <a:t>l</a:t>
            </a:r>
            <a:r>
              <a:rPr sz="1500" spc="-8" dirty="0">
                <a:latin typeface="Microsoft Sans Serif"/>
                <a:cs typeface="Microsoft Sans Serif"/>
              </a:rPr>
              <a:t>i</a:t>
            </a:r>
            <a:r>
              <a:rPr sz="1500" spc="41" dirty="0">
                <a:latin typeface="Microsoft Sans Serif"/>
                <a:cs typeface="Microsoft Sans Serif"/>
              </a:rPr>
              <a:t>f</a:t>
            </a:r>
            <a:r>
              <a:rPr sz="1500" spc="23" dirty="0">
                <a:latin typeface="Microsoft Sans Serif"/>
                <a:cs typeface="Microsoft Sans Serif"/>
              </a:rPr>
              <a:t>t</a:t>
            </a:r>
            <a:r>
              <a:rPr sz="1500" spc="-109" dirty="0">
                <a:latin typeface="Microsoft Sans Serif"/>
                <a:cs typeface="Microsoft Sans Serif"/>
              </a:rPr>
              <a:t>(</a:t>
            </a:r>
            <a:r>
              <a:rPr sz="1500" spc="-221" dirty="0">
                <a:latin typeface="Microsoft Sans Serif"/>
                <a:cs typeface="Microsoft Sans Serif"/>
              </a:rPr>
              <a:t>B</a:t>
            </a:r>
            <a:r>
              <a:rPr sz="1500" spc="-86" dirty="0">
                <a:latin typeface="Microsoft Sans Serif"/>
                <a:cs typeface="Microsoft Sans Serif"/>
              </a:rPr>
              <a:t>,</a:t>
            </a:r>
            <a:r>
              <a:rPr sz="1500" spc="-60" dirty="0">
                <a:latin typeface="Microsoft Sans Serif"/>
                <a:cs typeface="Microsoft Sans Serif"/>
              </a:rPr>
              <a:t> </a:t>
            </a:r>
            <a:r>
              <a:rPr sz="1500" spc="-15" dirty="0">
                <a:latin typeface="Microsoft Sans Serif"/>
                <a:cs typeface="Microsoft Sans Serif"/>
              </a:rPr>
              <a:t>¬</a:t>
            </a:r>
            <a:r>
              <a:rPr sz="1500" spc="-38" dirty="0">
                <a:latin typeface="Microsoft Sans Serif"/>
                <a:cs typeface="Microsoft Sans Serif"/>
              </a:rPr>
              <a:t>C</a:t>
            </a:r>
            <a:r>
              <a:rPr sz="1500" spc="-90" dirty="0">
                <a:latin typeface="Microsoft Sans Serif"/>
                <a:cs typeface="Microsoft Sans Serif"/>
              </a:rPr>
              <a:t>)</a:t>
            </a:r>
            <a:r>
              <a:rPr sz="1500" spc="-26" dirty="0">
                <a:latin typeface="Microsoft Sans Serif"/>
                <a:cs typeface="Microsoft Sans Serif"/>
              </a:rPr>
              <a:t> </a:t>
            </a:r>
            <a:r>
              <a:rPr sz="1500" spc="135" dirty="0">
                <a:latin typeface="Microsoft Sans Serif"/>
                <a:cs typeface="Microsoft Sans Serif"/>
              </a:rPr>
              <a:t>&gt;</a:t>
            </a:r>
            <a:r>
              <a:rPr sz="1500" spc="45" dirty="0">
                <a:latin typeface="Microsoft Sans Serif"/>
                <a:cs typeface="Microsoft Sans Serif"/>
              </a:rPr>
              <a:t> </a:t>
            </a:r>
            <a:r>
              <a:rPr sz="1500" spc="4" dirty="0">
                <a:latin typeface="Microsoft Sans Serif"/>
                <a:cs typeface="Microsoft Sans Serif"/>
              </a:rPr>
              <a:t>1</a:t>
            </a:r>
            <a:endParaRPr sz="15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33834" y="411669"/>
            <a:ext cx="4347686" cy="1366721"/>
          </a:xfrm>
          <a:prstGeom prst="rect">
            <a:avLst/>
          </a:prstGeom>
        </p:spPr>
        <p:txBody>
          <a:bodyPr vert="horz" wrap="square" lIns="0" tIns="12383" rIns="0" bIns="0" rtlCol="0">
            <a:spAutoFit/>
          </a:bodyPr>
          <a:lstStyle/>
          <a:p>
            <a:pPr marL="28575">
              <a:spcBef>
                <a:spcPts val="98"/>
              </a:spcBef>
            </a:pPr>
            <a:r>
              <a:rPr spc="-210" dirty="0"/>
              <a:t>Interestingness</a:t>
            </a:r>
            <a:r>
              <a:rPr spc="49" dirty="0"/>
              <a:t> </a:t>
            </a:r>
            <a:r>
              <a:rPr spc="-180" dirty="0"/>
              <a:t>Measure:</a:t>
            </a:r>
            <a:r>
              <a:rPr spc="75" dirty="0"/>
              <a:t> </a:t>
            </a:r>
            <a:r>
              <a:rPr b="1" spc="638" dirty="0">
                <a:latin typeface="Arial"/>
                <a:cs typeface="Arial"/>
              </a:rPr>
              <a:t>χ</a:t>
            </a:r>
            <a:r>
              <a:rPr sz="3038" b="1" spc="956" baseline="24691" dirty="0">
                <a:latin typeface="Arial"/>
                <a:cs typeface="Arial"/>
              </a:rPr>
              <a:t>2</a:t>
            </a:r>
            <a:endParaRPr sz="3038" baseline="24691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37222" y="1989058"/>
            <a:ext cx="3588068" cy="242855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252413" indent="-242888">
              <a:spcBef>
                <a:spcPts val="94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51936" algn="l"/>
                <a:tab pos="252413" algn="l"/>
              </a:tabLst>
            </a:pPr>
            <a:r>
              <a:rPr sz="1500" spc="-101" dirty="0">
                <a:latin typeface="Microsoft Sans Serif"/>
                <a:cs typeface="Microsoft Sans Serif"/>
              </a:rPr>
              <a:t>A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49" dirty="0">
                <a:latin typeface="Microsoft Sans Serif"/>
                <a:cs typeface="Microsoft Sans Serif"/>
              </a:rPr>
              <a:t>o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161" dirty="0">
                <a:latin typeface="Microsoft Sans Serif"/>
                <a:cs typeface="Microsoft Sans Serif"/>
              </a:rPr>
              <a:t>h</a:t>
            </a:r>
            <a:r>
              <a:rPr sz="1500" spc="-49" dirty="0">
                <a:latin typeface="Microsoft Sans Serif"/>
                <a:cs typeface="Microsoft Sans Serif"/>
              </a:rPr>
              <a:t>e</a:t>
            </a:r>
            <a:r>
              <a:rPr sz="1500" spc="4" dirty="0">
                <a:latin typeface="Microsoft Sans Serif"/>
                <a:cs typeface="Microsoft Sans Serif"/>
              </a:rPr>
              <a:t>r</a:t>
            </a:r>
            <a:r>
              <a:rPr sz="1500" spc="-116" dirty="0">
                <a:latin typeface="Microsoft Sans Serif"/>
                <a:cs typeface="Microsoft Sans Serif"/>
              </a:rPr>
              <a:t> </a:t>
            </a:r>
            <a:r>
              <a:rPr sz="1500" spc="-188" dirty="0">
                <a:latin typeface="Microsoft Sans Serif"/>
                <a:cs typeface="Microsoft Sans Serif"/>
              </a:rPr>
              <a:t>m</a:t>
            </a:r>
            <a:r>
              <a:rPr sz="1500" spc="-98" dirty="0">
                <a:latin typeface="Microsoft Sans Serif"/>
                <a:cs typeface="Microsoft Sans Serif"/>
              </a:rPr>
              <a:t>e</a:t>
            </a:r>
            <a:r>
              <a:rPr sz="1500" spc="8" dirty="0">
                <a:latin typeface="Microsoft Sans Serif"/>
                <a:cs typeface="Microsoft Sans Serif"/>
              </a:rPr>
              <a:t>a</a:t>
            </a:r>
            <a:r>
              <a:rPr sz="1500" spc="-195" dirty="0">
                <a:latin typeface="Microsoft Sans Serif"/>
                <a:cs typeface="Microsoft Sans Serif"/>
              </a:rPr>
              <a:t>s</a:t>
            </a:r>
            <a:r>
              <a:rPr sz="1500" spc="-210" dirty="0">
                <a:latin typeface="Microsoft Sans Serif"/>
                <a:cs typeface="Microsoft Sans Serif"/>
              </a:rPr>
              <a:t>u</a:t>
            </a:r>
            <a:r>
              <a:rPr sz="1500" spc="-34" dirty="0">
                <a:latin typeface="Microsoft Sans Serif"/>
                <a:cs typeface="Microsoft Sans Serif"/>
              </a:rPr>
              <a:t>re</a:t>
            </a:r>
            <a:r>
              <a:rPr sz="1500" spc="-90" dirty="0">
                <a:latin typeface="Microsoft Sans Serif"/>
                <a:cs typeface="Microsoft Sans Serif"/>
              </a:rPr>
              <a:t> 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75" dirty="0">
                <a:latin typeface="Microsoft Sans Serif"/>
                <a:cs typeface="Microsoft Sans Serif"/>
              </a:rPr>
              <a:t>o</a:t>
            </a:r>
            <a:r>
              <a:rPr sz="1500" spc="23" dirty="0">
                <a:latin typeface="Microsoft Sans Serif"/>
                <a:cs typeface="Microsoft Sans Serif"/>
              </a:rPr>
              <a:t> 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49" dirty="0">
                <a:latin typeface="Microsoft Sans Serif"/>
                <a:cs typeface="Microsoft Sans Serif"/>
              </a:rPr>
              <a:t>e</a:t>
            </a:r>
            <a:r>
              <a:rPr sz="1500" spc="-127" dirty="0">
                <a:latin typeface="Microsoft Sans Serif"/>
                <a:cs typeface="Microsoft Sans Serif"/>
              </a:rPr>
              <a:t>st</a:t>
            </a:r>
            <a:r>
              <a:rPr sz="1500" spc="-23" dirty="0">
                <a:latin typeface="Microsoft Sans Serif"/>
                <a:cs typeface="Microsoft Sans Serif"/>
              </a:rPr>
              <a:t> </a:t>
            </a:r>
            <a:r>
              <a:rPr sz="1500" spc="-188" dirty="0">
                <a:latin typeface="Microsoft Sans Serif"/>
                <a:cs typeface="Microsoft Sans Serif"/>
              </a:rPr>
              <a:t>c</a:t>
            </a:r>
            <a:r>
              <a:rPr sz="1500" spc="-49" dirty="0">
                <a:latin typeface="Microsoft Sans Serif"/>
                <a:cs typeface="Microsoft Sans Serif"/>
              </a:rPr>
              <a:t>o</a:t>
            </a:r>
            <a:r>
              <a:rPr sz="1500" spc="-19" dirty="0">
                <a:latin typeface="Microsoft Sans Serif"/>
                <a:cs typeface="Microsoft Sans Serif"/>
              </a:rPr>
              <a:t>rr</a:t>
            </a:r>
            <a:r>
              <a:rPr sz="1500" dirty="0">
                <a:latin typeface="Microsoft Sans Serif"/>
                <a:cs typeface="Microsoft Sans Serif"/>
              </a:rPr>
              <a:t>e</a:t>
            </a:r>
            <a:r>
              <a:rPr sz="1500" spc="-8" dirty="0">
                <a:latin typeface="Microsoft Sans Serif"/>
                <a:cs typeface="Microsoft Sans Serif"/>
              </a:rPr>
              <a:t>l</a:t>
            </a:r>
            <a:r>
              <a:rPr sz="1500" spc="4" dirty="0">
                <a:latin typeface="Microsoft Sans Serif"/>
                <a:cs typeface="Microsoft Sans Serif"/>
              </a:rPr>
              <a:t>a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49" dirty="0">
                <a:latin typeface="Microsoft Sans Serif"/>
                <a:cs typeface="Microsoft Sans Serif"/>
              </a:rPr>
              <a:t>e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r>
              <a:rPr sz="1500" spc="-113" dirty="0">
                <a:latin typeface="Microsoft Sans Serif"/>
                <a:cs typeface="Microsoft Sans Serif"/>
              </a:rPr>
              <a:t> </a:t>
            </a:r>
            <a:r>
              <a:rPr sz="1500" spc="-49" dirty="0">
                <a:latin typeface="Microsoft Sans Serif"/>
                <a:cs typeface="Microsoft Sans Serif"/>
              </a:rPr>
              <a:t>e</a:t>
            </a:r>
            <a:r>
              <a:rPr sz="1500" spc="-135" dirty="0">
                <a:latin typeface="Microsoft Sans Serif"/>
                <a:cs typeface="Microsoft Sans Serif"/>
              </a:rPr>
              <a:t>v</a:t>
            </a:r>
            <a:r>
              <a:rPr sz="1500" spc="-49" dirty="0">
                <a:latin typeface="Microsoft Sans Serif"/>
                <a:cs typeface="Microsoft Sans Serif"/>
              </a:rPr>
              <a:t>e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165" dirty="0">
                <a:latin typeface="Microsoft Sans Serif"/>
                <a:cs typeface="Microsoft Sans Serif"/>
              </a:rPr>
              <a:t>s:</a:t>
            </a:r>
            <a:r>
              <a:rPr sz="1500" spc="-116" dirty="0">
                <a:latin typeface="Microsoft Sans Serif"/>
                <a:cs typeface="Microsoft Sans Serif"/>
              </a:rPr>
              <a:t> </a:t>
            </a:r>
            <a:r>
              <a:rPr sz="1500" b="1" spc="8" dirty="0">
                <a:latin typeface="Calibri"/>
                <a:cs typeface="Calibri"/>
              </a:rPr>
              <a:t>χ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204526" y="1996202"/>
            <a:ext cx="87629" cy="1654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sz="1013" b="1" spc="-26" dirty="0">
                <a:latin typeface="Arial"/>
                <a:cs typeface="Arial"/>
              </a:rPr>
              <a:t>2</a:t>
            </a:r>
            <a:endParaRPr sz="1013">
              <a:latin typeface="Arial"/>
              <a:cs typeface="Arial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5857256" y="1850469"/>
          <a:ext cx="3048000" cy="10553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136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200" dirty="0">
                          <a:latin typeface="Tahoma"/>
                          <a:cs typeface="Tahoma"/>
                        </a:rPr>
                        <a:t>B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200" spc="-10" dirty="0">
                          <a:latin typeface="Tahoma"/>
                          <a:cs typeface="Tahoma"/>
                        </a:rPr>
                        <a:t>¬B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24130" algn="ctr">
                        <a:lnSpc>
                          <a:spcPts val="1835"/>
                        </a:lnSpc>
                        <a:spcBef>
                          <a:spcPts val="700"/>
                        </a:spcBef>
                      </a:pPr>
                      <a:r>
                        <a:rPr sz="1700" baseline="10752" dirty="0">
                          <a:latin typeface="Tahoma"/>
                          <a:cs typeface="Tahoma"/>
                        </a:rPr>
                        <a:t>∑</a:t>
                      </a:r>
                      <a:r>
                        <a:rPr sz="800" dirty="0">
                          <a:latin typeface="Tahoma"/>
                          <a:cs typeface="Tahoma"/>
                        </a:rPr>
                        <a:t>row</a:t>
                      </a:r>
                      <a:endParaRPr sz="800">
                        <a:latin typeface="Tahoma"/>
                        <a:cs typeface="Tahoma"/>
                      </a:endParaRPr>
                    </a:p>
                  </a:txBody>
                  <a:tcPr marL="0" marR="0" marT="6667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36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dirty="0">
                          <a:latin typeface="Tahoma"/>
                          <a:cs typeface="Tahoma"/>
                        </a:rPr>
                        <a:t>C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397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15" dirty="0">
                          <a:latin typeface="Tahoma"/>
                          <a:cs typeface="Tahoma"/>
                        </a:rPr>
                        <a:t>400</a:t>
                      </a:r>
                      <a:r>
                        <a:rPr sz="1200" spc="10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200" spc="-15" dirty="0">
                          <a:latin typeface="Tahoma"/>
                          <a:cs typeface="Tahoma"/>
                        </a:rPr>
                        <a:t>(450)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587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15" dirty="0">
                          <a:latin typeface="Tahoma"/>
                          <a:cs typeface="Tahoma"/>
                        </a:rPr>
                        <a:t>350</a:t>
                      </a:r>
                      <a:r>
                        <a:rPr sz="1200" spc="10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200" spc="-15" dirty="0">
                          <a:latin typeface="Tahoma"/>
                          <a:cs typeface="Tahoma"/>
                        </a:rPr>
                        <a:t>(300)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79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750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459"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10" dirty="0">
                          <a:latin typeface="Tahoma"/>
                          <a:cs typeface="Tahoma"/>
                        </a:rPr>
                        <a:t>¬C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1397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15" dirty="0">
                          <a:latin typeface="Tahoma"/>
                          <a:cs typeface="Tahoma"/>
                        </a:rPr>
                        <a:t>200</a:t>
                      </a:r>
                      <a:r>
                        <a:rPr sz="1200" spc="10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200" spc="-15" dirty="0">
                          <a:latin typeface="Tahoma"/>
                          <a:cs typeface="Tahoma"/>
                        </a:rPr>
                        <a:t>(150)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1524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5" dirty="0">
                          <a:latin typeface="Tahoma"/>
                          <a:cs typeface="Tahoma"/>
                        </a:rPr>
                        <a:t>50</a:t>
                      </a:r>
                      <a:r>
                        <a:rPr sz="1200" spc="3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200" spc="-15" dirty="0">
                          <a:latin typeface="Tahoma"/>
                          <a:cs typeface="Tahoma"/>
                        </a:rPr>
                        <a:t>(100)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1079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250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4893">
                <a:tc>
                  <a:txBody>
                    <a:bodyPr/>
                    <a:lstStyle/>
                    <a:p>
                      <a:pPr marL="20955" algn="ctr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1700" spc="15" baseline="10752" dirty="0">
                          <a:latin typeface="Tahoma"/>
                          <a:cs typeface="Tahoma"/>
                        </a:rPr>
                        <a:t>∑</a:t>
                      </a:r>
                      <a:r>
                        <a:rPr sz="800" spc="10" dirty="0">
                          <a:latin typeface="Tahoma"/>
                          <a:cs typeface="Tahoma"/>
                        </a:rPr>
                        <a:t>col</a:t>
                      </a:r>
                      <a:endParaRPr sz="800">
                        <a:latin typeface="Tahoma"/>
                        <a:cs typeface="Tahoma"/>
                      </a:endParaRPr>
                    </a:p>
                  </a:txBody>
                  <a:tcPr marL="0" marR="0" marT="67628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397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200" spc="-20" dirty="0">
                          <a:latin typeface="Tahoma"/>
                          <a:cs typeface="Tahoma"/>
                        </a:rPr>
                        <a:t>600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052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587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400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052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032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052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object 6"/>
          <p:cNvSpPr/>
          <p:nvPr/>
        </p:nvSpPr>
        <p:spPr>
          <a:xfrm>
            <a:off x="2602646" y="2729774"/>
            <a:ext cx="2427923" cy="0"/>
          </a:xfrm>
          <a:custGeom>
            <a:avLst/>
            <a:gdLst/>
            <a:ahLst/>
            <a:cxnLst/>
            <a:rect l="l" t="t" r="r" b="b"/>
            <a:pathLst>
              <a:path w="3237229">
                <a:moveTo>
                  <a:pt x="0" y="0"/>
                </a:moveTo>
                <a:lnTo>
                  <a:pt x="3236748" y="0"/>
                </a:lnTo>
              </a:path>
            </a:pathLst>
          </a:custGeom>
          <a:ln w="1060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 txBox="1"/>
          <p:nvPr/>
        </p:nvSpPr>
        <p:spPr>
          <a:xfrm>
            <a:off x="2079632" y="2481390"/>
            <a:ext cx="514826" cy="356829"/>
          </a:xfrm>
          <a:prstGeom prst="rect">
            <a:avLst/>
          </a:prstGeom>
        </p:spPr>
        <p:txBody>
          <a:bodyPr vert="horz" wrap="square" lIns="0" tIns="10478" rIns="0" bIns="0" rtlCol="0">
            <a:spAutoFit/>
          </a:bodyPr>
          <a:lstStyle/>
          <a:p>
            <a:pPr marL="28575">
              <a:spcBef>
                <a:spcPts val="83"/>
              </a:spcBef>
            </a:pPr>
            <a:r>
              <a:rPr sz="1500" spc="248" dirty="0">
                <a:latin typeface="Symbol"/>
                <a:cs typeface="Symbol"/>
              </a:rPr>
              <a:t></a:t>
            </a:r>
            <a:r>
              <a:rPr sz="1500" spc="11" dirty="0">
                <a:latin typeface="Times New Roman"/>
                <a:cs typeface="Times New Roman"/>
              </a:rPr>
              <a:t> </a:t>
            </a:r>
            <a:r>
              <a:rPr sz="3375" spc="731" baseline="-8333" dirty="0">
                <a:latin typeface="Symbol"/>
                <a:cs typeface="Symbol"/>
              </a:rPr>
              <a:t></a:t>
            </a:r>
            <a:endParaRPr sz="3375" baseline="-8333">
              <a:latin typeface="Symbol"/>
              <a:cs typeface="Symbo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586989" y="2456519"/>
            <a:ext cx="2435066" cy="240931"/>
          </a:xfrm>
          <a:prstGeom prst="rect">
            <a:avLst/>
          </a:prstGeom>
        </p:spPr>
        <p:txBody>
          <a:bodyPr vert="horz" wrap="square" lIns="0" tIns="10001" rIns="0" bIns="0" rtlCol="0">
            <a:spAutoFit/>
          </a:bodyPr>
          <a:lstStyle/>
          <a:p>
            <a:pPr marL="28575">
              <a:spcBef>
                <a:spcPts val="79"/>
              </a:spcBef>
            </a:pPr>
            <a:r>
              <a:rPr sz="1500" spc="139" dirty="0">
                <a:latin typeface="Times New Roman"/>
                <a:cs typeface="Times New Roman"/>
              </a:rPr>
              <a:t>(</a:t>
            </a:r>
            <a:r>
              <a:rPr sz="1500" i="1" spc="217" dirty="0">
                <a:latin typeface="Times New Roman"/>
                <a:cs typeface="Times New Roman"/>
              </a:rPr>
              <a:t>Observed</a:t>
            </a:r>
            <a:r>
              <a:rPr sz="1500" i="1" spc="98" dirty="0">
                <a:latin typeface="Times New Roman"/>
                <a:cs typeface="Times New Roman"/>
              </a:rPr>
              <a:t> </a:t>
            </a:r>
            <a:r>
              <a:rPr sz="1500" spc="248" dirty="0">
                <a:latin typeface="Symbol"/>
                <a:cs typeface="Symbol"/>
              </a:rPr>
              <a:t></a:t>
            </a:r>
            <a:r>
              <a:rPr sz="1500" spc="15" dirty="0">
                <a:latin typeface="Times New Roman"/>
                <a:cs typeface="Times New Roman"/>
              </a:rPr>
              <a:t> </a:t>
            </a:r>
            <a:r>
              <a:rPr sz="1500" i="1" spc="236" dirty="0">
                <a:latin typeface="Times New Roman"/>
                <a:cs typeface="Times New Roman"/>
              </a:rPr>
              <a:t>Exp</a:t>
            </a:r>
            <a:r>
              <a:rPr sz="1500" i="1" spc="191" dirty="0">
                <a:latin typeface="Times New Roman"/>
                <a:cs typeface="Times New Roman"/>
              </a:rPr>
              <a:t>e</a:t>
            </a:r>
            <a:r>
              <a:rPr sz="1500" i="1" spc="188" dirty="0">
                <a:latin typeface="Times New Roman"/>
                <a:cs typeface="Times New Roman"/>
              </a:rPr>
              <a:t>cted</a:t>
            </a:r>
            <a:r>
              <a:rPr sz="1500" i="1" spc="-210" dirty="0">
                <a:latin typeface="Times New Roman"/>
                <a:cs typeface="Times New Roman"/>
              </a:rPr>
              <a:t> </a:t>
            </a:r>
            <a:r>
              <a:rPr sz="1500" spc="244" dirty="0">
                <a:latin typeface="Times New Roman"/>
                <a:cs typeface="Times New Roman"/>
              </a:rPr>
              <a:t>)</a:t>
            </a:r>
            <a:r>
              <a:rPr sz="1294" spc="208" baseline="43478" dirty="0">
                <a:latin typeface="Times New Roman"/>
                <a:cs typeface="Times New Roman"/>
              </a:rPr>
              <a:t>2</a:t>
            </a:r>
            <a:endParaRPr sz="1294" baseline="43478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349318" y="2726209"/>
            <a:ext cx="928688" cy="240931"/>
          </a:xfrm>
          <a:prstGeom prst="rect">
            <a:avLst/>
          </a:prstGeom>
        </p:spPr>
        <p:txBody>
          <a:bodyPr vert="horz" wrap="square" lIns="0" tIns="10001" rIns="0" bIns="0" rtlCol="0">
            <a:spAutoFit/>
          </a:bodyPr>
          <a:lstStyle/>
          <a:p>
            <a:pPr marL="9525">
              <a:spcBef>
                <a:spcPts val="79"/>
              </a:spcBef>
            </a:pPr>
            <a:r>
              <a:rPr sz="1500" i="1" spc="236" dirty="0">
                <a:latin typeface="Times New Roman"/>
                <a:cs typeface="Times New Roman"/>
              </a:rPr>
              <a:t>Exp</a:t>
            </a:r>
            <a:r>
              <a:rPr sz="1500" i="1" spc="191" dirty="0">
                <a:latin typeface="Times New Roman"/>
                <a:cs typeface="Times New Roman"/>
              </a:rPr>
              <a:t>e</a:t>
            </a:r>
            <a:r>
              <a:rPr sz="1500" i="1" spc="188" dirty="0">
                <a:latin typeface="Times New Roman"/>
                <a:cs typeface="Times New Roman"/>
              </a:rPr>
              <a:t>cted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34400" y="2474186"/>
            <a:ext cx="320516" cy="261129"/>
          </a:xfrm>
          <a:prstGeom prst="rect">
            <a:avLst/>
          </a:prstGeom>
        </p:spPr>
        <p:txBody>
          <a:bodyPr vert="horz" wrap="square" lIns="0" tIns="12859" rIns="0" bIns="0" rtlCol="0">
            <a:spAutoFit/>
          </a:bodyPr>
          <a:lstStyle/>
          <a:p>
            <a:pPr marL="28575">
              <a:spcBef>
                <a:spcPts val="101"/>
              </a:spcBef>
            </a:pPr>
            <a:r>
              <a:rPr sz="2419" spc="-33" baseline="-23255" dirty="0">
                <a:latin typeface="Symbol"/>
                <a:cs typeface="Symbol"/>
              </a:rPr>
              <a:t></a:t>
            </a:r>
            <a:r>
              <a:rPr sz="863" spc="-23" dirty="0">
                <a:latin typeface="Times New Roman"/>
                <a:cs typeface="Times New Roman"/>
              </a:rPr>
              <a:t>2</a:t>
            </a:r>
            <a:endParaRPr sz="863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37223" y="3218735"/>
            <a:ext cx="2207419" cy="242855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266700" indent="-257175">
              <a:spcBef>
                <a:spcPts val="94"/>
              </a:spcBef>
              <a:buClr>
                <a:srgbClr val="0000CC"/>
              </a:buClr>
              <a:buSzPct val="77500"/>
              <a:buFont typeface="Wingdings"/>
              <a:buChar char=""/>
              <a:tabLst>
                <a:tab pos="266224" algn="l"/>
                <a:tab pos="266700" algn="l"/>
              </a:tabLst>
            </a:pPr>
            <a:r>
              <a:rPr sz="1500" spc="-244" dirty="0">
                <a:latin typeface="Microsoft Sans Serif"/>
                <a:cs typeface="Microsoft Sans Serif"/>
              </a:rPr>
              <a:t>F</a:t>
            </a:r>
            <a:r>
              <a:rPr sz="1500" spc="-49" dirty="0">
                <a:latin typeface="Microsoft Sans Serif"/>
                <a:cs typeface="Microsoft Sans Serif"/>
              </a:rPr>
              <a:t>o</a:t>
            </a:r>
            <a:r>
              <a:rPr sz="1500" spc="4" dirty="0">
                <a:latin typeface="Microsoft Sans Serif"/>
                <a:cs typeface="Microsoft Sans Serif"/>
              </a:rPr>
              <a:t>r</a:t>
            </a:r>
            <a:r>
              <a:rPr sz="1500" spc="-60" dirty="0">
                <a:latin typeface="Microsoft Sans Serif"/>
                <a:cs typeface="Microsoft Sans Serif"/>
              </a:rPr>
              <a:t> 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161" dirty="0">
                <a:latin typeface="Microsoft Sans Serif"/>
                <a:cs typeface="Microsoft Sans Serif"/>
              </a:rPr>
              <a:t>h</a:t>
            </a:r>
            <a:r>
              <a:rPr sz="1500" spc="-75" dirty="0">
                <a:latin typeface="Microsoft Sans Serif"/>
                <a:cs typeface="Microsoft Sans Serif"/>
              </a:rPr>
              <a:t>e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8" dirty="0">
                <a:latin typeface="Microsoft Sans Serif"/>
                <a:cs typeface="Microsoft Sans Serif"/>
              </a:rPr>
              <a:t>ab</a:t>
            </a:r>
            <a:r>
              <a:rPr sz="1500" spc="-8" dirty="0">
                <a:latin typeface="Microsoft Sans Serif"/>
                <a:cs typeface="Microsoft Sans Serif"/>
              </a:rPr>
              <a:t>l</a:t>
            </a:r>
            <a:r>
              <a:rPr sz="1500" spc="-75" dirty="0">
                <a:latin typeface="Microsoft Sans Serif"/>
                <a:cs typeface="Microsoft Sans Serif"/>
              </a:rPr>
              <a:t>e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-49" dirty="0">
                <a:latin typeface="Microsoft Sans Serif"/>
                <a:cs typeface="Microsoft Sans Serif"/>
              </a:rPr>
              <a:t>o</a:t>
            </a:r>
            <a:r>
              <a:rPr sz="1500" spc="-169" dirty="0">
                <a:latin typeface="Microsoft Sans Serif"/>
                <a:cs typeface="Microsoft Sans Serif"/>
              </a:rPr>
              <a:t>n</a:t>
            </a:r>
            <a:r>
              <a:rPr sz="1500" spc="4" dirty="0">
                <a:latin typeface="Microsoft Sans Serif"/>
                <a:cs typeface="Microsoft Sans Serif"/>
              </a:rPr>
              <a:t> 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161" dirty="0">
                <a:latin typeface="Microsoft Sans Serif"/>
                <a:cs typeface="Microsoft Sans Serif"/>
              </a:rPr>
              <a:t>h</a:t>
            </a:r>
            <a:r>
              <a:rPr sz="1500" spc="-75" dirty="0">
                <a:latin typeface="Microsoft Sans Serif"/>
                <a:cs typeface="Microsoft Sans Serif"/>
              </a:rPr>
              <a:t>e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-4" dirty="0">
                <a:latin typeface="Microsoft Sans Serif"/>
                <a:cs typeface="Microsoft Sans Serif"/>
              </a:rPr>
              <a:t>r</a:t>
            </a:r>
            <a:r>
              <a:rPr sz="1500" dirty="0">
                <a:latin typeface="Microsoft Sans Serif"/>
                <a:cs typeface="Microsoft Sans Serif"/>
              </a:rPr>
              <a:t>i</a:t>
            </a:r>
            <a:r>
              <a:rPr sz="1500" spc="8" dirty="0">
                <a:latin typeface="Microsoft Sans Serif"/>
                <a:cs typeface="Microsoft Sans Serif"/>
              </a:rPr>
              <a:t>g</a:t>
            </a:r>
            <a:r>
              <a:rPr sz="1500" spc="-161" dirty="0">
                <a:latin typeface="Microsoft Sans Serif"/>
                <a:cs typeface="Microsoft Sans Serif"/>
              </a:rPr>
              <a:t>h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86" dirty="0">
                <a:latin typeface="Microsoft Sans Serif"/>
                <a:cs typeface="Microsoft Sans Serif"/>
              </a:rPr>
              <a:t>,</a:t>
            </a:r>
            <a:endParaRPr sz="150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18173" y="4248864"/>
            <a:ext cx="6147911" cy="1397017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285750" marR="22860" indent="-257175">
              <a:spcBef>
                <a:spcPts val="94"/>
              </a:spcBef>
              <a:buClr>
                <a:srgbClr val="0000CC"/>
              </a:buClr>
              <a:buSzPct val="77500"/>
              <a:buFont typeface="Wingdings"/>
              <a:buChar char=""/>
              <a:tabLst>
                <a:tab pos="285274" algn="l"/>
                <a:tab pos="285750" algn="l"/>
                <a:tab pos="2474595" algn="l"/>
              </a:tabLst>
            </a:pPr>
            <a:r>
              <a:rPr sz="1500" spc="-105" dirty="0">
                <a:latin typeface="Microsoft Sans Serif"/>
                <a:cs typeface="Microsoft Sans Serif"/>
              </a:rPr>
              <a:t>By </a:t>
            </a:r>
            <a:r>
              <a:rPr sz="1500" spc="-101" dirty="0">
                <a:latin typeface="Microsoft Sans Serif"/>
                <a:cs typeface="Microsoft Sans Serif"/>
              </a:rPr>
              <a:t>consulting </a:t>
            </a:r>
            <a:r>
              <a:rPr sz="1500" spc="4" dirty="0">
                <a:latin typeface="Microsoft Sans Serif"/>
                <a:cs typeface="Microsoft Sans Serif"/>
              </a:rPr>
              <a:t>a </a:t>
            </a:r>
            <a:r>
              <a:rPr sz="1500" spc="-19" dirty="0">
                <a:latin typeface="Microsoft Sans Serif"/>
                <a:cs typeface="Microsoft Sans Serif"/>
              </a:rPr>
              <a:t>table </a:t>
            </a:r>
            <a:r>
              <a:rPr sz="1500" spc="19" dirty="0">
                <a:latin typeface="Microsoft Sans Serif"/>
                <a:cs typeface="Microsoft Sans Serif"/>
              </a:rPr>
              <a:t>of </a:t>
            </a:r>
            <a:r>
              <a:rPr sz="1500" spc="-53" dirty="0">
                <a:latin typeface="Microsoft Sans Serif"/>
                <a:cs typeface="Microsoft Sans Serif"/>
              </a:rPr>
              <a:t>critical </a:t>
            </a:r>
            <a:r>
              <a:rPr sz="1500" spc="-98" dirty="0">
                <a:latin typeface="Microsoft Sans Serif"/>
                <a:cs typeface="Microsoft Sans Serif"/>
              </a:rPr>
              <a:t>values </a:t>
            </a:r>
            <a:r>
              <a:rPr sz="1500" spc="19" dirty="0">
                <a:latin typeface="Microsoft Sans Serif"/>
                <a:cs typeface="Microsoft Sans Serif"/>
              </a:rPr>
              <a:t>of </a:t>
            </a:r>
            <a:r>
              <a:rPr sz="1500" spc="-86" dirty="0">
                <a:latin typeface="Microsoft Sans Serif"/>
                <a:cs typeface="Microsoft Sans Serif"/>
              </a:rPr>
              <a:t>the </a:t>
            </a:r>
            <a:r>
              <a:rPr sz="1500" b="1" spc="-15" dirty="0">
                <a:latin typeface="Calibri"/>
                <a:cs typeface="Calibri"/>
              </a:rPr>
              <a:t>χ</a:t>
            </a:r>
            <a:r>
              <a:rPr sz="1519" b="1" spc="-23" baseline="24691" dirty="0">
                <a:latin typeface="Arial"/>
                <a:cs typeface="Arial"/>
              </a:rPr>
              <a:t>2</a:t>
            </a:r>
            <a:r>
              <a:rPr sz="1519" b="1" spc="-17" baseline="24691" dirty="0">
                <a:latin typeface="Arial"/>
                <a:cs typeface="Arial"/>
              </a:rPr>
              <a:t> </a:t>
            </a:r>
            <a:r>
              <a:rPr sz="1500" spc="-60" dirty="0">
                <a:latin typeface="Microsoft Sans Serif"/>
                <a:cs typeface="Microsoft Sans Serif"/>
              </a:rPr>
              <a:t>distribution, </a:t>
            </a:r>
            <a:r>
              <a:rPr sz="1500" spc="-98" dirty="0">
                <a:latin typeface="Microsoft Sans Serif"/>
                <a:cs typeface="Microsoft Sans Serif"/>
              </a:rPr>
              <a:t>one </a:t>
            </a:r>
            <a:r>
              <a:rPr sz="1500" spc="-120" dirty="0">
                <a:latin typeface="Microsoft Sans Serif"/>
                <a:cs typeface="Microsoft Sans Serif"/>
              </a:rPr>
              <a:t>can</a:t>
            </a:r>
            <a:r>
              <a:rPr sz="1500" spc="-116" dirty="0">
                <a:latin typeface="Microsoft Sans Serif"/>
                <a:cs typeface="Microsoft Sans Serif"/>
              </a:rPr>
              <a:t> </a:t>
            </a:r>
            <a:r>
              <a:rPr sz="1500" spc="-105" dirty="0">
                <a:latin typeface="Microsoft Sans Serif"/>
                <a:cs typeface="Microsoft Sans Serif"/>
              </a:rPr>
              <a:t>conclude </a:t>
            </a:r>
            <a:r>
              <a:rPr sz="1500" spc="-390" dirty="0">
                <a:latin typeface="Microsoft Sans Serif"/>
                <a:cs typeface="Microsoft Sans Serif"/>
              </a:rPr>
              <a:t> 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161" dirty="0">
                <a:latin typeface="Microsoft Sans Serif"/>
                <a:cs typeface="Microsoft Sans Serif"/>
              </a:rPr>
              <a:t>h</a:t>
            </a:r>
            <a:r>
              <a:rPr sz="1500" spc="8" dirty="0">
                <a:latin typeface="Microsoft Sans Serif"/>
                <a:cs typeface="Microsoft Sans Serif"/>
              </a:rPr>
              <a:t>a</a:t>
            </a:r>
            <a:r>
              <a:rPr sz="1500" spc="-8" dirty="0">
                <a:latin typeface="Microsoft Sans Serif"/>
                <a:cs typeface="Microsoft Sans Serif"/>
              </a:rPr>
              <a:t>t</a:t>
            </a:r>
            <a:r>
              <a:rPr sz="1500" spc="-23" dirty="0">
                <a:latin typeface="Microsoft Sans Serif"/>
                <a:cs typeface="Microsoft Sans Serif"/>
              </a:rPr>
              <a:t> 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161" dirty="0">
                <a:latin typeface="Microsoft Sans Serif"/>
                <a:cs typeface="Microsoft Sans Serif"/>
              </a:rPr>
              <a:t>h</a:t>
            </a:r>
            <a:r>
              <a:rPr sz="1500" spc="-75" dirty="0">
                <a:latin typeface="Microsoft Sans Serif"/>
                <a:cs typeface="Microsoft Sans Serif"/>
              </a:rPr>
              <a:t>e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-131" dirty="0">
                <a:latin typeface="Microsoft Sans Serif"/>
                <a:cs typeface="Microsoft Sans Serif"/>
              </a:rPr>
              <a:t>c</a:t>
            </a:r>
            <a:r>
              <a:rPr sz="1500" spc="-161" dirty="0">
                <a:latin typeface="Microsoft Sans Serif"/>
                <a:cs typeface="Microsoft Sans Serif"/>
              </a:rPr>
              <a:t>h</a:t>
            </a:r>
            <a:r>
              <a:rPr sz="1500" spc="8" dirty="0">
                <a:latin typeface="Microsoft Sans Serif"/>
                <a:cs typeface="Microsoft Sans Serif"/>
              </a:rPr>
              <a:t>a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188" dirty="0">
                <a:latin typeface="Microsoft Sans Serif"/>
                <a:cs typeface="Microsoft Sans Serif"/>
              </a:rPr>
              <a:t>c</a:t>
            </a:r>
            <a:r>
              <a:rPr sz="1500" spc="-75" dirty="0">
                <a:latin typeface="Microsoft Sans Serif"/>
                <a:cs typeface="Microsoft Sans Serif"/>
              </a:rPr>
              <a:t>e</a:t>
            </a:r>
            <a:r>
              <a:rPr sz="1500" spc="23" dirty="0">
                <a:latin typeface="Microsoft Sans Serif"/>
                <a:cs typeface="Microsoft Sans Serif"/>
              </a:rPr>
              <a:t> </a:t>
            </a:r>
            <a:r>
              <a:rPr sz="1500" spc="30" dirty="0">
                <a:latin typeface="Microsoft Sans Serif"/>
                <a:cs typeface="Microsoft Sans Serif"/>
              </a:rPr>
              <a:t>f</a:t>
            </a:r>
            <a:r>
              <a:rPr sz="1500" spc="-49" dirty="0">
                <a:latin typeface="Microsoft Sans Serif"/>
                <a:cs typeface="Microsoft Sans Serif"/>
              </a:rPr>
              <a:t>o</a:t>
            </a:r>
            <a:r>
              <a:rPr sz="1500" spc="4" dirty="0">
                <a:latin typeface="Microsoft Sans Serif"/>
                <a:cs typeface="Microsoft Sans Serif"/>
              </a:rPr>
              <a:t>r</a:t>
            </a:r>
            <a:r>
              <a:rPr sz="1500" spc="-4" dirty="0">
                <a:latin typeface="Microsoft Sans Serif"/>
                <a:cs typeface="Microsoft Sans Serif"/>
              </a:rPr>
              <a:t> </a:t>
            </a:r>
            <a:r>
              <a:rPr sz="1500" spc="-244" dirty="0">
                <a:latin typeface="Microsoft Sans Serif"/>
                <a:cs typeface="Microsoft Sans Serif"/>
              </a:rPr>
              <a:t>B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8" dirty="0">
                <a:latin typeface="Microsoft Sans Serif"/>
                <a:cs typeface="Microsoft Sans Serif"/>
              </a:rPr>
              <a:t>a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r>
              <a:rPr sz="1500" dirty="0">
                <a:latin typeface="Microsoft Sans Serif"/>
                <a:cs typeface="Microsoft Sans Serif"/>
              </a:rPr>
              <a:t> </a:t>
            </a:r>
            <a:r>
              <a:rPr sz="1500" spc="-165" dirty="0">
                <a:latin typeface="Microsoft Sans Serif"/>
                <a:cs typeface="Microsoft Sans Serif"/>
              </a:rPr>
              <a:t>C</a:t>
            </a:r>
            <a:r>
              <a:rPr sz="1500" dirty="0">
                <a:latin typeface="Microsoft Sans Serif"/>
                <a:cs typeface="Microsoft Sans Serif"/>
              </a:rPr>
              <a:t>	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75" dirty="0">
                <a:latin typeface="Microsoft Sans Serif"/>
                <a:cs typeface="Microsoft Sans Serif"/>
              </a:rPr>
              <a:t>o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8" dirty="0">
                <a:latin typeface="Microsoft Sans Serif"/>
                <a:cs typeface="Microsoft Sans Serif"/>
              </a:rPr>
              <a:t>b</a:t>
            </a:r>
            <a:r>
              <a:rPr sz="1500" spc="-75" dirty="0">
                <a:latin typeface="Microsoft Sans Serif"/>
                <a:cs typeface="Microsoft Sans Serif"/>
              </a:rPr>
              <a:t>e</a:t>
            </a:r>
            <a:r>
              <a:rPr sz="1500" spc="23" dirty="0">
                <a:latin typeface="Microsoft Sans Serif"/>
                <a:cs typeface="Microsoft Sans Serif"/>
              </a:rPr>
              <a:t> </a:t>
            </a:r>
            <a:r>
              <a:rPr sz="1500" spc="-8" dirty="0">
                <a:latin typeface="Microsoft Sans Serif"/>
                <a:cs typeface="Microsoft Sans Serif"/>
              </a:rPr>
              <a:t>i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8" dirty="0">
                <a:latin typeface="Microsoft Sans Serif"/>
                <a:cs typeface="Microsoft Sans Serif"/>
              </a:rPr>
              <a:t>d</a:t>
            </a:r>
            <a:r>
              <a:rPr sz="1500" spc="-49" dirty="0">
                <a:latin typeface="Microsoft Sans Serif"/>
                <a:cs typeface="Microsoft Sans Serif"/>
              </a:rPr>
              <a:t>e</a:t>
            </a:r>
            <a:r>
              <a:rPr sz="1500" spc="8" dirty="0">
                <a:latin typeface="Microsoft Sans Serif"/>
                <a:cs typeface="Microsoft Sans Serif"/>
              </a:rPr>
              <a:t>p</a:t>
            </a:r>
            <a:r>
              <a:rPr sz="1500" spc="-49" dirty="0">
                <a:latin typeface="Microsoft Sans Serif"/>
                <a:cs typeface="Microsoft Sans Serif"/>
              </a:rPr>
              <a:t>e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8" dirty="0">
                <a:latin typeface="Microsoft Sans Serif"/>
                <a:cs typeface="Microsoft Sans Serif"/>
              </a:rPr>
              <a:t>d</a:t>
            </a:r>
            <a:r>
              <a:rPr sz="1500" spc="-105" dirty="0">
                <a:latin typeface="Microsoft Sans Serif"/>
                <a:cs typeface="Microsoft Sans Serif"/>
              </a:rPr>
              <a:t>e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8" dirty="0">
                <a:latin typeface="Microsoft Sans Serif"/>
                <a:cs typeface="Microsoft Sans Serif"/>
              </a:rPr>
              <a:t>t</a:t>
            </a:r>
            <a:r>
              <a:rPr sz="1500" spc="-191" dirty="0">
                <a:latin typeface="Microsoft Sans Serif"/>
                <a:cs typeface="Microsoft Sans Serif"/>
              </a:rPr>
              <a:t> </a:t>
            </a:r>
            <a:r>
              <a:rPr sz="1500" spc="-8" dirty="0">
                <a:latin typeface="Microsoft Sans Serif"/>
                <a:cs typeface="Microsoft Sans Serif"/>
              </a:rPr>
              <a:t>i</a:t>
            </a:r>
            <a:r>
              <a:rPr sz="1500" spc="-244" dirty="0">
                <a:latin typeface="Microsoft Sans Serif"/>
                <a:cs typeface="Microsoft Sans Serif"/>
              </a:rPr>
              <a:t>s</a:t>
            </a:r>
            <a:r>
              <a:rPr sz="1500" spc="-4" dirty="0">
                <a:latin typeface="Microsoft Sans Serif"/>
                <a:cs typeface="Microsoft Sans Serif"/>
              </a:rPr>
              <a:t> </a:t>
            </a:r>
            <a:r>
              <a:rPr sz="1500" spc="-135" dirty="0">
                <a:latin typeface="Microsoft Sans Serif"/>
                <a:cs typeface="Microsoft Sans Serif"/>
              </a:rPr>
              <a:t>v</a:t>
            </a:r>
            <a:r>
              <a:rPr sz="1500" spc="-49" dirty="0">
                <a:latin typeface="Microsoft Sans Serif"/>
                <a:cs typeface="Microsoft Sans Serif"/>
              </a:rPr>
              <a:t>e</a:t>
            </a:r>
            <a:r>
              <a:rPr sz="1500" spc="8" dirty="0">
                <a:latin typeface="Microsoft Sans Serif"/>
                <a:cs typeface="Microsoft Sans Serif"/>
              </a:rPr>
              <a:t>ry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-8" dirty="0">
                <a:latin typeface="Microsoft Sans Serif"/>
                <a:cs typeface="Microsoft Sans Serif"/>
              </a:rPr>
              <a:t>l</a:t>
            </a:r>
            <a:r>
              <a:rPr sz="1500" spc="-105" dirty="0">
                <a:latin typeface="Microsoft Sans Serif"/>
                <a:cs typeface="Microsoft Sans Serif"/>
              </a:rPr>
              <a:t>o</a:t>
            </a:r>
            <a:r>
              <a:rPr sz="1500" spc="-71" dirty="0">
                <a:latin typeface="Microsoft Sans Serif"/>
                <a:cs typeface="Microsoft Sans Serif"/>
              </a:rPr>
              <a:t>w</a:t>
            </a:r>
            <a:r>
              <a:rPr sz="1500" spc="-4" dirty="0">
                <a:latin typeface="Microsoft Sans Serif"/>
                <a:cs typeface="Microsoft Sans Serif"/>
              </a:rPr>
              <a:t> </a:t>
            </a:r>
            <a:r>
              <a:rPr sz="1500" spc="-109" dirty="0">
                <a:latin typeface="Microsoft Sans Serif"/>
                <a:cs typeface="Microsoft Sans Serif"/>
              </a:rPr>
              <a:t>(</a:t>
            </a:r>
            <a:r>
              <a:rPr sz="1500" spc="135" dirty="0">
                <a:latin typeface="Microsoft Sans Serif"/>
                <a:cs typeface="Microsoft Sans Serif"/>
              </a:rPr>
              <a:t>&lt;</a:t>
            </a:r>
            <a:r>
              <a:rPr sz="1500" spc="-4" dirty="0">
                <a:latin typeface="Microsoft Sans Serif"/>
                <a:cs typeface="Microsoft Sans Serif"/>
              </a:rPr>
              <a:t> </a:t>
            </a:r>
            <a:r>
              <a:rPr sz="1500" spc="8" dirty="0">
                <a:latin typeface="Microsoft Sans Serif"/>
                <a:cs typeface="Microsoft Sans Serif"/>
              </a:rPr>
              <a:t>0</a:t>
            </a:r>
            <a:r>
              <a:rPr sz="1500" spc="-83" dirty="0">
                <a:latin typeface="Microsoft Sans Serif"/>
                <a:cs typeface="Microsoft Sans Serif"/>
              </a:rPr>
              <a:t>.</a:t>
            </a:r>
            <a:r>
              <a:rPr sz="1500" spc="8" dirty="0">
                <a:latin typeface="Microsoft Sans Serif"/>
                <a:cs typeface="Microsoft Sans Serif"/>
              </a:rPr>
              <a:t>01</a:t>
            </a:r>
            <a:r>
              <a:rPr sz="1500" spc="-90" dirty="0">
                <a:latin typeface="Microsoft Sans Serif"/>
                <a:cs typeface="Microsoft Sans Serif"/>
              </a:rPr>
              <a:t>)</a:t>
            </a:r>
            <a:endParaRPr sz="1500">
              <a:latin typeface="Microsoft Sans Serif"/>
              <a:cs typeface="Microsoft Sans Serif"/>
            </a:endParaRPr>
          </a:p>
          <a:p>
            <a:pPr marL="285750" marR="152400" indent="-257175">
              <a:spcBef>
                <a:spcPts val="907"/>
              </a:spcBef>
              <a:buClr>
                <a:srgbClr val="0000CC"/>
              </a:buClr>
              <a:buSzPct val="77500"/>
              <a:buFont typeface="Wingdings"/>
              <a:buChar char=""/>
              <a:tabLst>
                <a:tab pos="285274" algn="l"/>
                <a:tab pos="285750" algn="l"/>
              </a:tabLst>
            </a:pPr>
            <a:r>
              <a:rPr sz="1500" b="1" spc="-49" dirty="0">
                <a:latin typeface="Calibri"/>
                <a:cs typeface="Calibri"/>
              </a:rPr>
              <a:t>χ</a:t>
            </a:r>
            <a:r>
              <a:rPr sz="1519" b="1" spc="-73" baseline="24691" dirty="0">
                <a:latin typeface="Arial"/>
                <a:cs typeface="Arial"/>
              </a:rPr>
              <a:t>2</a:t>
            </a:r>
            <a:r>
              <a:rPr sz="1500" spc="-49" dirty="0">
                <a:latin typeface="Microsoft Sans Serif"/>
                <a:cs typeface="Microsoft Sans Serif"/>
              </a:rPr>
              <a:t>-test</a:t>
            </a:r>
            <a:r>
              <a:rPr sz="1500" spc="-79" dirty="0">
                <a:latin typeface="Microsoft Sans Serif"/>
                <a:cs typeface="Microsoft Sans Serif"/>
              </a:rPr>
              <a:t> </a:t>
            </a:r>
            <a:r>
              <a:rPr sz="1500" spc="-153" dirty="0">
                <a:latin typeface="Microsoft Sans Serif"/>
                <a:cs typeface="Microsoft Sans Serif"/>
              </a:rPr>
              <a:t>shows</a:t>
            </a:r>
            <a:r>
              <a:rPr sz="1500" spc="-60" dirty="0">
                <a:latin typeface="Microsoft Sans Serif"/>
                <a:cs typeface="Microsoft Sans Serif"/>
              </a:rPr>
              <a:t> </a:t>
            </a:r>
            <a:r>
              <a:rPr sz="1500" spc="-244" dirty="0">
                <a:latin typeface="Microsoft Sans Serif"/>
                <a:cs typeface="Microsoft Sans Serif"/>
              </a:rPr>
              <a:t>B</a:t>
            </a:r>
            <a:r>
              <a:rPr sz="1500" spc="-184" dirty="0">
                <a:latin typeface="Microsoft Sans Serif"/>
                <a:cs typeface="Microsoft Sans Serif"/>
              </a:rPr>
              <a:t> </a:t>
            </a:r>
            <a:r>
              <a:rPr sz="1500" spc="-53" dirty="0">
                <a:latin typeface="Microsoft Sans Serif"/>
                <a:cs typeface="Microsoft Sans Serif"/>
              </a:rPr>
              <a:t>and</a:t>
            </a:r>
            <a:r>
              <a:rPr sz="1500" spc="4" dirty="0">
                <a:latin typeface="Microsoft Sans Serif"/>
                <a:cs typeface="Microsoft Sans Serif"/>
              </a:rPr>
              <a:t> </a:t>
            </a:r>
            <a:r>
              <a:rPr sz="1500" spc="-165" dirty="0">
                <a:latin typeface="Microsoft Sans Serif"/>
                <a:cs typeface="Microsoft Sans Serif"/>
              </a:rPr>
              <a:t>C</a:t>
            </a:r>
            <a:r>
              <a:rPr sz="1500" spc="-23" dirty="0">
                <a:latin typeface="Microsoft Sans Serif"/>
                <a:cs typeface="Microsoft Sans Serif"/>
              </a:rPr>
              <a:t> are</a:t>
            </a:r>
            <a:r>
              <a:rPr sz="1500" spc="-30" dirty="0">
                <a:latin typeface="Microsoft Sans Serif"/>
                <a:cs typeface="Microsoft Sans Serif"/>
              </a:rPr>
              <a:t> </a:t>
            </a:r>
            <a:r>
              <a:rPr sz="1500" spc="-38" dirty="0">
                <a:latin typeface="Microsoft Sans Serif"/>
                <a:cs typeface="Microsoft Sans Serif"/>
              </a:rPr>
              <a:t>negatively</a:t>
            </a:r>
            <a:r>
              <a:rPr sz="1500" spc="-146" dirty="0">
                <a:latin typeface="Microsoft Sans Serif"/>
                <a:cs typeface="Microsoft Sans Serif"/>
              </a:rPr>
              <a:t> </a:t>
            </a:r>
            <a:r>
              <a:rPr sz="1500" spc="-38" dirty="0">
                <a:latin typeface="Microsoft Sans Serif"/>
                <a:cs typeface="Microsoft Sans Serif"/>
              </a:rPr>
              <a:t>correlated</a:t>
            </a:r>
            <a:r>
              <a:rPr sz="1500" spc="-109" dirty="0">
                <a:latin typeface="Microsoft Sans Serif"/>
                <a:cs typeface="Microsoft Sans Serif"/>
              </a:rPr>
              <a:t> </a:t>
            </a:r>
            <a:r>
              <a:rPr sz="1500" spc="-135" dirty="0">
                <a:latin typeface="Microsoft Sans Serif"/>
                <a:cs typeface="Microsoft Sans Serif"/>
              </a:rPr>
              <a:t>since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-86" dirty="0">
                <a:latin typeface="Microsoft Sans Serif"/>
                <a:cs typeface="Microsoft Sans Serif"/>
              </a:rPr>
              <a:t>the</a:t>
            </a:r>
            <a:r>
              <a:rPr sz="1500" spc="23" dirty="0">
                <a:latin typeface="Microsoft Sans Serif"/>
                <a:cs typeface="Microsoft Sans Serif"/>
              </a:rPr>
              <a:t> </a:t>
            </a:r>
            <a:r>
              <a:rPr sz="1500" spc="-41" dirty="0">
                <a:latin typeface="Microsoft Sans Serif"/>
                <a:cs typeface="Microsoft Sans Serif"/>
              </a:rPr>
              <a:t>expected</a:t>
            </a:r>
            <a:r>
              <a:rPr sz="1500" spc="-169" dirty="0">
                <a:latin typeface="Microsoft Sans Serif"/>
                <a:cs typeface="Microsoft Sans Serif"/>
              </a:rPr>
              <a:t> </a:t>
            </a:r>
            <a:r>
              <a:rPr sz="1500" spc="-64" dirty="0">
                <a:latin typeface="Microsoft Sans Serif"/>
                <a:cs typeface="Microsoft Sans Serif"/>
              </a:rPr>
              <a:t>value</a:t>
            </a:r>
            <a:r>
              <a:rPr sz="1500" spc="-34" dirty="0">
                <a:latin typeface="Microsoft Sans Serif"/>
                <a:cs typeface="Microsoft Sans Serif"/>
              </a:rPr>
              <a:t> </a:t>
            </a:r>
            <a:r>
              <a:rPr sz="1500" spc="-131" dirty="0">
                <a:latin typeface="Microsoft Sans Serif"/>
                <a:cs typeface="Microsoft Sans Serif"/>
              </a:rPr>
              <a:t>is </a:t>
            </a:r>
            <a:r>
              <a:rPr sz="1500" spc="-390" dirty="0">
                <a:latin typeface="Microsoft Sans Serif"/>
                <a:cs typeface="Microsoft Sans Serif"/>
              </a:rPr>
              <a:t> </a:t>
            </a:r>
            <a:r>
              <a:rPr sz="1500" spc="8" dirty="0">
                <a:latin typeface="Microsoft Sans Serif"/>
                <a:cs typeface="Microsoft Sans Serif"/>
              </a:rPr>
              <a:t>45</a:t>
            </a:r>
            <a:r>
              <a:rPr sz="1500" spc="4" dirty="0">
                <a:latin typeface="Microsoft Sans Serif"/>
                <a:cs typeface="Microsoft Sans Serif"/>
              </a:rPr>
              <a:t>0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spc="8" dirty="0">
                <a:latin typeface="Microsoft Sans Serif"/>
                <a:cs typeface="Microsoft Sans Serif"/>
              </a:rPr>
              <a:t>b</a:t>
            </a:r>
            <a:r>
              <a:rPr sz="1500" spc="-161" dirty="0">
                <a:latin typeface="Microsoft Sans Serif"/>
                <a:cs typeface="Microsoft Sans Serif"/>
              </a:rPr>
              <a:t>u</a:t>
            </a:r>
            <a:r>
              <a:rPr sz="1500" spc="-8" dirty="0">
                <a:latin typeface="Microsoft Sans Serif"/>
                <a:cs typeface="Microsoft Sans Serif"/>
              </a:rPr>
              <a:t>t</a:t>
            </a:r>
            <a:r>
              <a:rPr sz="1500" spc="-23" dirty="0">
                <a:latin typeface="Microsoft Sans Serif"/>
                <a:cs typeface="Microsoft Sans Serif"/>
              </a:rPr>
              <a:t> 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spc="-161" dirty="0">
                <a:latin typeface="Microsoft Sans Serif"/>
                <a:cs typeface="Microsoft Sans Serif"/>
              </a:rPr>
              <a:t>h</a:t>
            </a:r>
            <a:r>
              <a:rPr sz="1500" spc="-75" dirty="0">
                <a:latin typeface="Microsoft Sans Serif"/>
                <a:cs typeface="Microsoft Sans Serif"/>
              </a:rPr>
              <a:t>e</a:t>
            </a:r>
            <a:r>
              <a:rPr sz="1500" spc="23" dirty="0">
                <a:latin typeface="Microsoft Sans Serif"/>
                <a:cs typeface="Microsoft Sans Serif"/>
              </a:rPr>
              <a:t> </a:t>
            </a:r>
            <a:r>
              <a:rPr sz="1500" spc="-49" dirty="0">
                <a:latin typeface="Microsoft Sans Serif"/>
                <a:cs typeface="Microsoft Sans Serif"/>
              </a:rPr>
              <a:t>o</a:t>
            </a:r>
            <a:r>
              <a:rPr sz="1500" spc="8" dirty="0">
                <a:latin typeface="Microsoft Sans Serif"/>
                <a:cs typeface="Microsoft Sans Serif"/>
              </a:rPr>
              <a:t>b</a:t>
            </a:r>
            <a:r>
              <a:rPr sz="1500" spc="-153" dirty="0">
                <a:latin typeface="Microsoft Sans Serif"/>
                <a:cs typeface="Microsoft Sans Serif"/>
              </a:rPr>
              <a:t>s</a:t>
            </a:r>
            <a:r>
              <a:rPr sz="1500" spc="-143" dirty="0">
                <a:latin typeface="Microsoft Sans Serif"/>
                <a:cs typeface="Microsoft Sans Serif"/>
              </a:rPr>
              <a:t>e</a:t>
            </a:r>
            <a:r>
              <a:rPr sz="1500" spc="-34" dirty="0">
                <a:latin typeface="Microsoft Sans Serif"/>
                <a:cs typeface="Microsoft Sans Serif"/>
              </a:rPr>
              <a:t>r</a:t>
            </a:r>
            <a:r>
              <a:rPr sz="1500" spc="-41" dirty="0">
                <a:latin typeface="Microsoft Sans Serif"/>
                <a:cs typeface="Microsoft Sans Serif"/>
              </a:rPr>
              <a:t>v</a:t>
            </a:r>
            <a:r>
              <a:rPr sz="1500" spc="-49" dirty="0">
                <a:latin typeface="Microsoft Sans Serif"/>
                <a:cs typeface="Microsoft Sans Serif"/>
              </a:rPr>
              <a:t>e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spc="-8" dirty="0">
                <a:latin typeface="Microsoft Sans Serif"/>
                <a:cs typeface="Microsoft Sans Serif"/>
              </a:rPr>
              <a:t>i</a:t>
            </a:r>
            <a:r>
              <a:rPr sz="1500" spc="-244" dirty="0">
                <a:latin typeface="Microsoft Sans Serif"/>
                <a:cs typeface="Microsoft Sans Serif"/>
              </a:rPr>
              <a:t>s</a:t>
            </a:r>
            <a:r>
              <a:rPr sz="1500" spc="-116" dirty="0">
                <a:latin typeface="Microsoft Sans Serif"/>
                <a:cs typeface="Microsoft Sans Serif"/>
              </a:rPr>
              <a:t> </a:t>
            </a:r>
            <a:r>
              <a:rPr sz="1500" spc="-49" dirty="0">
                <a:latin typeface="Microsoft Sans Serif"/>
                <a:cs typeface="Microsoft Sans Serif"/>
              </a:rPr>
              <a:t>o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8" dirty="0">
                <a:latin typeface="Microsoft Sans Serif"/>
                <a:cs typeface="Microsoft Sans Serif"/>
              </a:rPr>
              <a:t>l</a:t>
            </a:r>
            <a:r>
              <a:rPr sz="1500" spc="8" dirty="0">
                <a:latin typeface="Microsoft Sans Serif"/>
                <a:cs typeface="Microsoft Sans Serif"/>
              </a:rPr>
              <a:t>y</a:t>
            </a:r>
            <a:r>
              <a:rPr sz="1500" spc="-90" dirty="0">
                <a:latin typeface="Microsoft Sans Serif"/>
                <a:cs typeface="Microsoft Sans Serif"/>
              </a:rPr>
              <a:t> </a:t>
            </a:r>
            <a:r>
              <a:rPr sz="1500" spc="8" dirty="0">
                <a:latin typeface="Microsoft Sans Serif"/>
                <a:cs typeface="Microsoft Sans Serif"/>
              </a:rPr>
              <a:t>40</a:t>
            </a:r>
            <a:r>
              <a:rPr sz="1500" spc="4" dirty="0">
                <a:latin typeface="Microsoft Sans Serif"/>
                <a:cs typeface="Microsoft Sans Serif"/>
              </a:rPr>
              <a:t>0</a:t>
            </a:r>
            <a:endParaRPr sz="1500">
              <a:latin typeface="Microsoft Sans Serif"/>
              <a:cs typeface="Microsoft Sans Serif"/>
            </a:endParaRPr>
          </a:p>
          <a:p>
            <a:pPr marL="285750" indent="-257175">
              <a:spcBef>
                <a:spcPts val="904"/>
              </a:spcBef>
              <a:buClr>
                <a:srgbClr val="0000CC"/>
              </a:buClr>
              <a:buSzPct val="77500"/>
              <a:buFont typeface="Wingdings"/>
              <a:buChar char=""/>
              <a:tabLst>
                <a:tab pos="285274" algn="l"/>
                <a:tab pos="285750" algn="l"/>
                <a:tab pos="950595" algn="l"/>
              </a:tabLst>
            </a:pPr>
            <a:r>
              <a:rPr sz="1500" spc="-191" dirty="0">
                <a:latin typeface="Microsoft Sans Serif"/>
                <a:cs typeface="Microsoft Sans Serif"/>
              </a:rPr>
              <a:t>Thus,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b="1" spc="-15" dirty="0">
                <a:latin typeface="Calibri"/>
                <a:cs typeface="Calibri"/>
              </a:rPr>
              <a:t>χ</a:t>
            </a:r>
            <a:r>
              <a:rPr sz="1519" b="1" spc="-23" baseline="24691" dirty="0">
                <a:latin typeface="Arial"/>
                <a:cs typeface="Arial"/>
              </a:rPr>
              <a:t>2	</a:t>
            </a:r>
            <a:r>
              <a:rPr sz="1500" spc="-131" dirty="0">
                <a:latin typeface="Microsoft Sans Serif"/>
                <a:cs typeface="Microsoft Sans Serif"/>
              </a:rPr>
              <a:t>is</a:t>
            </a:r>
            <a:r>
              <a:rPr sz="1500" dirty="0">
                <a:latin typeface="Microsoft Sans Serif"/>
                <a:cs typeface="Microsoft Sans Serif"/>
              </a:rPr>
              <a:t> </a:t>
            </a:r>
            <a:r>
              <a:rPr sz="1500" spc="-79" dirty="0">
                <a:latin typeface="Microsoft Sans Serif"/>
                <a:cs typeface="Microsoft Sans Serif"/>
              </a:rPr>
              <a:t>also</a:t>
            </a:r>
            <a:r>
              <a:rPr sz="1500" spc="-38" dirty="0">
                <a:latin typeface="Microsoft Sans Serif"/>
                <a:cs typeface="Microsoft Sans Serif"/>
              </a:rPr>
              <a:t> </a:t>
            </a:r>
            <a:r>
              <a:rPr sz="1500" spc="-90" dirty="0">
                <a:latin typeface="Microsoft Sans Serif"/>
                <a:cs typeface="Microsoft Sans Serif"/>
              </a:rPr>
              <a:t>more </a:t>
            </a:r>
            <a:r>
              <a:rPr sz="1500" spc="-38" dirty="0">
                <a:latin typeface="Microsoft Sans Serif"/>
                <a:cs typeface="Microsoft Sans Serif"/>
              </a:rPr>
              <a:t>telling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spc="-90" dirty="0">
                <a:latin typeface="Microsoft Sans Serif"/>
                <a:cs typeface="Microsoft Sans Serif"/>
              </a:rPr>
              <a:t>than</a:t>
            </a:r>
            <a:r>
              <a:rPr sz="1500" spc="-45" dirty="0">
                <a:latin typeface="Microsoft Sans Serif"/>
                <a:cs typeface="Microsoft Sans Serif"/>
              </a:rPr>
              <a:t> </a:t>
            </a:r>
            <a:r>
              <a:rPr sz="1500" spc="-86" dirty="0">
                <a:latin typeface="Microsoft Sans Serif"/>
                <a:cs typeface="Microsoft Sans Serif"/>
              </a:rPr>
              <a:t>the</a:t>
            </a:r>
            <a:r>
              <a:rPr sz="1500" spc="19" dirty="0">
                <a:latin typeface="Microsoft Sans Serif"/>
                <a:cs typeface="Microsoft Sans Serif"/>
              </a:rPr>
              <a:t> </a:t>
            </a:r>
            <a:r>
              <a:rPr sz="1500" spc="-71" dirty="0">
                <a:latin typeface="Microsoft Sans Serif"/>
                <a:cs typeface="Microsoft Sans Serif"/>
              </a:rPr>
              <a:t>support-confidence</a:t>
            </a:r>
            <a:r>
              <a:rPr sz="1500" spc="-146" dirty="0">
                <a:latin typeface="Microsoft Sans Serif"/>
                <a:cs typeface="Microsoft Sans Serif"/>
              </a:rPr>
              <a:t> </a:t>
            </a:r>
            <a:r>
              <a:rPr sz="1500" spc="-53" dirty="0">
                <a:latin typeface="Microsoft Sans Serif"/>
                <a:cs typeface="Microsoft Sans Serif"/>
              </a:rPr>
              <a:t>framework</a:t>
            </a:r>
            <a:endParaRPr sz="150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393782" y="3164681"/>
            <a:ext cx="1550194" cy="298159"/>
          </a:xfrm>
          <a:prstGeom prst="rect">
            <a:avLst/>
          </a:prstGeom>
          <a:solidFill>
            <a:srgbClr val="92D050"/>
          </a:solidFill>
        </p:spPr>
        <p:txBody>
          <a:bodyPr vert="horz" wrap="square" lIns="0" tIns="20955" rIns="0" bIns="0" rtlCol="0">
            <a:spAutoFit/>
          </a:bodyPr>
          <a:lstStyle/>
          <a:p>
            <a:pPr marL="72390">
              <a:spcBef>
                <a:spcPts val="165"/>
              </a:spcBef>
            </a:pPr>
            <a:r>
              <a:rPr spc="-143" dirty="0">
                <a:latin typeface="Microsoft Sans Serif"/>
                <a:cs typeface="Microsoft Sans Serif"/>
              </a:rPr>
              <a:t>Ex</a:t>
            </a:r>
            <a:r>
              <a:rPr spc="-124" dirty="0">
                <a:latin typeface="Microsoft Sans Serif"/>
                <a:cs typeface="Microsoft Sans Serif"/>
              </a:rPr>
              <a:t>p</a:t>
            </a:r>
            <a:r>
              <a:rPr spc="-165" dirty="0">
                <a:latin typeface="Microsoft Sans Serif"/>
                <a:cs typeface="Microsoft Sans Serif"/>
              </a:rPr>
              <a:t>e</a:t>
            </a:r>
            <a:r>
              <a:rPr spc="-169" dirty="0">
                <a:latin typeface="Microsoft Sans Serif"/>
                <a:cs typeface="Microsoft Sans Serif"/>
              </a:rPr>
              <a:t>c</a:t>
            </a:r>
            <a:r>
              <a:rPr dirty="0">
                <a:latin typeface="Microsoft Sans Serif"/>
                <a:cs typeface="Microsoft Sans Serif"/>
              </a:rPr>
              <a:t>t</a:t>
            </a:r>
            <a:r>
              <a:rPr spc="-56" dirty="0">
                <a:latin typeface="Microsoft Sans Serif"/>
                <a:cs typeface="Microsoft Sans Serif"/>
              </a:rPr>
              <a:t>ed</a:t>
            </a:r>
            <a:r>
              <a:rPr spc="-15" dirty="0">
                <a:latin typeface="Microsoft Sans Serif"/>
                <a:cs typeface="Microsoft Sans Serif"/>
              </a:rPr>
              <a:t> </a:t>
            </a:r>
            <a:r>
              <a:rPr spc="-172" dirty="0">
                <a:latin typeface="Microsoft Sans Serif"/>
                <a:cs typeface="Microsoft Sans Serif"/>
              </a:rPr>
              <a:t>v</a:t>
            </a:r>
            <a:r>
              <a:rPr spc="8" dirty="0">
                <a:latin typeface="Microsoft Sans Serif"/>
                <a:cs typeface="Microsoft Sans Serif"/>
              </a:rPr>
              <a:t>a</a:t>
            </a:r>
            <a:r>
              <a:rPr spc="-116" dirty="0">
                <a:latin typeface="Microsoft Sans Serif"/>
                <a:cs typeface="Microsoft Sans Serif"/>
              </a:rPr>
              <a:t>lue</a:t>
            </a:r>
            <a:endParaRPr>
              <a:latin typeface="Microsoft Sans Serif"/>
              <a:cs typeface="Microsoft Sans Serif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150894" y="3614738"/>
            <a:ext cx="1607344" cy="304892"/>
          </a:xfrm>
          <a:prstGeom prst="rect">
            <a:avLst/>
          </a:prstGeom>
          <a:solidFill>
            <a:srgbClr val="EFCDBB"/>
          </a:solidFill>
        </p:spPr>
        <p:txBody>
          <a:bodyPr vert="horz" wrap="square" lIns="0" tIns="27623" rIns="0" bIns="0" rtlCol="0">
            <a:spAutoFit/>
          </a:bodyPr>
          <a:lstStyle/>
          <a:p>
            <a:pPr marL="74771">
              <a:spcBef>
                <a:spcPts val="217"/>
              </a:spcBef>
            </a:pPr>
            <a:r>
              <a:rPr spc="-75" dirty="0">
                <a:latin typeface="Microsoft Sans Serif"/>
                <a:cs typeface="Microsoft Sans Serif"/>
              </a:rPr>
              <a:t>Observed</a:t>
            </a:r>
            <a:r>
              <a:rPr spc="-41" dirty="0">
                <a:latin typeface="Microsoft Sans Serif"/>
                <a:cs typeface="Microsoft Sans Serif"/>
              </a:rPr>
              <a:t> </a:t>
            </a:r>
            <a:r>
              <a:rPr spc="-101" dirty="0">
                <a:latin typeface="Microsoft Sans Serif"/>
                <a:cs typeface="Microsoft Sans Serif"/>
              </a:rPr>
              <a:t>value</a:t>
            </a:r>
            <a:endParaRPr>
              <a:latin typeface="Microsoft Sans Serif"/>
              <a:cs typeface="Microsoft Sans Serif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6392894" y="2965513"/>
            <a:ext cx="955834" cy="781050"/>
            <a:chOff x="8523858" y="2811017"/>
            <a:chExt cx="1274445" cy="1041400"/>
          </a:xfrm>
        </p:grpSpPr>
        <p:sp>
          <p:nvSpPr>
            <p:cNvPr id="16" name="object 16"/>
            <p:cNvSpPr/>
            <p:nvPr/>
          </p:nvSpPr>
          <p:spPr>
            <a:xfrm>
              <a:off x="8920098" y="2811017"/>
              <a:ext cx="878205" cy="697230"/>
            </a:xfrm>
            <a:custGeom>
              <a:avLst/>
              <a:gdLst/>
              <a:ahLst/>
              <a:cxnLst/>
              <a:rect l="l" t="t" r="r" b="b"/>
              <a:pathLst>
                <a:path w="878204" h="697229">
                  <a:moveTo>
                    <a:pt x="0" y="0"/>
                  </a:moveTo>
                  <a:lnTo>
                    <a:pt x="50292" y="143383"/>
                  </a:lnTo>
                  <a:lnTo>
                    <a:pt x="69042" y="192686"/>
                  </a:lnTo>
                  <a:lnTo>
                    <a:pt x="90066" y="240182"/>
                  </a:lnTo>
                  <a:lnTo>
                    <a:pt x="113239" y="285792"/>
                  </a:lnTo>
                  <a:lnTo>
                    <a:pt x="138438" y="329439"/>
                  </a:lnTo>
                  <a:lnTo>
                    <a:pt x="165541" y="371043"/>
                  </a:lnTo>
                  <a:lnTo>
                    <a:pt x="194423" y="410527"/>
                  </a:lnTo>
                  <a:lnTo>
                    <a:pt x="224961" y="447812"/>
                  </a:lnTo>
                  <a:lnTo>
                    <a:pt x="257033" y="482821"/>
                  </a:lnTo>
                  <a:lnTo>
                    <a:pt x="290516" y="515474"/>
                  </a:lnTo>
                  <a:lnTo>
                    <a:pt x="325285" y="545693"/>
                  </a:lnTo>
                  <a:lnTo>
                    <a:pt x="361218" y="573401"/>
                  </a:lnTo>
                  <a:lnTo>
                    <a:pt x="398192" y="598519"/>
                  </a:lnTo>
                  <a:lnTo>
                    <a:pt x="436083" y="620968"/>
                  </a:lnTo>
                  <a:lnTo>
                    <a:pt x="474769" y="640671"/>
                  </a:lnTo>
                  <a:lnTo>
                    <a:pt x="514126" y="657549"/>
                  </a:lnTo>
                  <a:lnTo>
                    <a:pt x="554030" y="671524"/>
                  </a:lnTo>
                  <a:lnTo>
                    <a:pt x="594359" y="682517"/>
                  </a:lnTo>
                  <a:lnTo>
                    <a:pt x="634990" y="690451"/>
                  </a:lnTo>
                  <a:lnTo>
                    <a:pt x="675798" y="695247"/>
                  </a:lnTo>
                  <a:lnTo>
                    <a:pt x="716662" y="696826"/>
                  </a:lnTo>
                  <a:lnTo>
                    <a:pt x="757458" y="695111"/>
                  </a:lnTo>
                  <a:lnTo>
                    <a:pt x="798062" y="690023"/>
                  </a:lnTo>
                  <a:lnTo>
                    <a:pt x="838352" y="681485"/>
                  </a:lnTo>
                  <a:lnTo>
                    <a:pt x="878204" y="669417"/>
                  </a:lnTo>
                  <a:lnTo>
                    <a:pt x="827912" y="526161"/>
                  </a:lnTo>
                  <a:lnTo>
                    <a:pt x="788075" y="538228"/>
                  </a:lnTo>
                  <a:lnTo>
                    <a:pt x="747797" y="546765"/>
                  </a:lnTo>
                  <a:lnTo>
                    <a:pt x="707202" y="551850"/>
                  </a:lnTo>
                  <a:lnTo>
                    <a:pt x="666414" y="553561"/>
                  </a:lnTo>
                  <a:lnTo>
                    <a:pt x="625556" y="551976"/>
                  </a:lnTo>
                  <a:lnTo>
                    <a:pt x="584751" y="547175"/>
                  </a:lnTo>
                  <a:lnTo>
                    <a:pt x="544123" y="539235"/>
                  </a:lnTo>
                  <a:lnTo>
                    <a:pt x="503794" y="528235"/>
                  </a:lnTo>
                  <a:lnTo>
                    <a:pt x="463889" y="514253"/>
                  </a:lnTo>
                  <a:lnTo>
                    <a:pt x="424531" y="497367"/>
                  </a:lnTo>
                  <a:lnTo>
                    <a:pt x="385843" y="477657"/>
                  </a:lnTo>
                  <a:lnTo>
                    <a:pt x="347948" y="455199"/>
                  </a:lnTo>
                  <a:lnTo>
                    <a:pt x="310970" y="430074"/>
                  </a:lnTo>
                  <a:lnTo>
                    <a:pt x="275032" y="402358"/>
                  </a:lnTo>
                  <a:lnTo>
                    <a:pt x="240257" y="372131"/>
                  </a:lnTo>
                  <a:lnTo>
                    <a:pt x="206770" y="339470"/>
                  </a:lnTo>
                  <a:lnTo>
                    <a:pt x="174692" y="304455"/>
                  </a:lnTo>
                  <a:lnTo>
                    <a:pt x="144148" y="267164"/>
                  </a:lnTo>
                  <a:lnTo>
                    <a:pt x="115262" y="227674"/>
                  </a:lnTo>
                  <a:lnTo>
                    <a:pt x="88155" y="186065"/>
                  </a:lnTo>
                  <a:lnTo>
                    <a:pt x="62952" y="142415"/>
                  </a:lnTo>
                  <a:lnTo>
                    <a:pt x="39777" y="96801"/>
                  </a:lnTo>
                  <a:lnTo>
                    <a:pt x="18751" y="49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5A740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17" name="object 17"/>
            <p:cNvSpPr/>
            <p:nvPr/>
          </p:nvSpPr>
          <p:spPr>
            <a:xfrm>
              <a:off x="8523858" y="2942716"/>
              <a:ext cx="750570" cy="909955"/>
            </a:xfrm>
            <a:custGeom>
              <a:avLst/>
              <a:gdLst/>
              <a:ahLst/>
              <a:cxnLst/>
              <a:rect l="l" t="t" r="r" b="b"/>
              <a:pathLst>
                <a:path w="750570" h="909954">
                  <a:moveTo>
                    <a:pt x="0" y="0"/>
                  </a:moveTo>
                  <a:lnTo>
                    <a:pt x="32512" y="113919"/>
                  </a:lnTo>
                  <a:lnTo>
                    <a:pt x="50702" y="173908"/>
                  </a:lnTo>
                  <a:lnTo>
                    <a:pt x="70494" y="232313"/>
                  </a:lnTo>
                  <a:lnTo>
                    <a:pt x="91792" y="289032"/>
                  </a:lnTo>
                  <a:lnTo>
                    <a:pt x="114503" y="343959"/>
                  </a:lnTo>
                  <a:lnTo>
                    <a:pt x="138531" y="396992"/>
                  </a:lnTo>
                  <a:lnTo>
                    <a:pt x="163782" y="448027"/>
                  </a:lnTo>
                  <a:lnTo>
                    <a:pt x="190161" y="496961"/>
                  </a:lnTo>
                  <a:lnTo>
                    <a:pt x="217574" y="543689"/>
                  </a:lnTo>
                  <a:lnTo>
                    <a:pt x="245926" y="588108"/>
                  </a:lnTo>
                  <a:lnTo>
                    <a:pt x="275122" y="630116"/>
                  </a:lnTo>
                  <a:lnTo>
                    <a:pt x="305068" y="669607"/>
                  </a:lnTo>
                  <a:lnTo>
                    <a:pt x="335669" y="706478"/>
                  </a:lnTo>
                  <a:lnTo>
                    <a:pt x="366831" y="740627"/>
                  </a:lnTo>
                  <a:lnTo>
                    <a:pt x="398459" y="771949"/>
                  </a:lnTo>
                  <a:lnTo>
                    <a:pt x="430458" y="800340"/>
                  </a:lnTo>
                  <a:lnTo>
                    <a:pt x="462734" y="825698"/>
                  </a:lnTo>
                  <a:lnTo>
                    <a:pt x="495192" y="847918"/>
                  </a:lnTo>
                  <a:lnTo>
                    <a:pt x="560277" y="882532"/>
                  </a:lnTo>
                  <a:lnTo>
                    <a:pt x="624954" y="903353"/>
                  </a:lnTo>
                  <a:lnTo>
                    <a:pt x="688468" y="909553"/>
                  </a:lnTo>
                  <a:lnTo>
                    <a:pt x="719552" y="906911"/>
                  </a:lnTo>
                  <a:lnTo>
                    <a:pt x="750062" y="900303"/>
                  </a:lnTo>
                  <a:lnTo>
                    <a:pt x="717423" y="786384"/>
                  </a:lnTo>
                  <a:lnTo>
                    <a:pt x="686914" y="792992"/>
                  </a:lnTo>
                  <a:lnTo>
                    <a:pt x="655831" y="795634"/>
                  </a:lnTo>
                  <a:lnTo>
                    <a:pt x="592324" y="789434"/>
                  </a:lnTo>
                  <a:lnTo>
                    <a:pt x="527656" y="768613"/>
                  </a:lnTo>
                  <a:lnTo>
                    <a:pt x="462584" y="733999"/>
                  </a:lnTo>
                  <a:lnTo>
                    <a:pt x="430133" y="711779"/>
                  </a:lnTo>
                  <a:lnTo>
                    <a:pt x="397864" y="686421"/>
                  </a:lnTo>
                  <a:lnTo>
                    <a:pt x="365872" y="658030"/>
                  </a:lnTo>
                  <a:lnTo>
                    <a:pt x="334252" y="626708"/>
                  </a:lnTo>
                  <a:lnTo>
                    <a:pt x="303098" y="592559"/>
                  </a:lnTo>
                  <a:lnTo>
                    <a:pt x="272504" y="555688"/>
                  </a:lnTo>
                  <a:lnTo>
                    <a:pt x="242565" y="516197"/>
                  </a:lnTo>
                  <a:lnTo>
                    <a:pt x="213376" y="474189"/>
                  </a:lnTo>
                  <a:lnTo>
                    <a:pt x="185031" y="429770"/>
                  </a:lnTo>
                  <a:lnTo>
                    <a:pt x="157625" y="383042"/>
                  </a:lnTo>
                  <a:lnTo>
                    <a:pt x="131252" y="334108"/>
                  </a:lnTo>
                  <a:lnTo>
                    <a:pt x="106006" y="283073"/>
                  </a:lnTo>
                  <a:lnTo>
                    <a:pt x="81982" y="230040"/>
                  </a:lnTo>
                  <a:lnTo>
                    <a:pt x="59275" y="175113"/>
                  </a:lnTo>
                  <a:lnTo>
                    <a:pt x="37980" y="118394"/>
                  </a:lnTo>
                  <a:lnTo>
                    <a:pt x="18189" y="599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A496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</p:grpSp>
      <p:grpSp>
        <p:nvGrpSpPr>
          <p:cNvPr id="18" name="object 18"/>
          <p:cNvGrpSpPr/>
          <p:nvPr/>
        </p:nvGrpSpPr>
        <p:grpSpPr>
          <a:xfrm>
            <a:off x="6333329" y="2263901"/>
            <a:ext cx="1022985" cy="1489710"/>
            <a:chOff x="8444439" y="1875535"/>
            <a:chExt cx="1363980" cy="1986280"/>
          </a:xfrm>
        </p:grpSpPr>
        <p:sp>
          <p:nvSpPr>
            <p:cNvPr id="19" name="object 19"/>
            <p:cNvSpPr/>
            <p:nvPr/>
          </p:nvSpPr>
          <p:spPr>
            <a:xfrm>
              <a:off x="8866348" y="1885060"/>
              <a:ext cx="398145" cy="996950"/>
            </a:xfrm>
            <a:custGeom>
              <a:avLst/>
              <a:gdLst/>
              <a:ahLst/>
              <a:cxnLst/>
              <a:rect l="l" t="t" r="r" b="b"/>
              <a:pathLst>
                <a:path w="398145" h="996950">
                  <a:moveTo>
                    <a:pt x="212245" y="0"/>
                  </a:moveTo>
                  <a:lnTo>
                    <a:pt x="237264" y="71627"/>
                  </a:lnTo>
                  <a:lnTo>
                    <a:pt x="203852" y="99499"/>
                  </a:lnTo>
                  <a:lnTo>
                    <a:pt x="172865" y="130026"/>
                  </a:lnTo>
                  <a:lnTo>
                    <a:pt x="144331" y="163045"/>
                  </a:lnTo>
                  <a:lnTo>
                    <a:pt x="118279" y="198393"/>
                  </a:lnTo>
                  <a:lnTo>
                    <a:pt x="94735" y="235905"/>
                  </a:lnTo>
                  <a:lnTo>
                    <a:pt x="73727" y="275417"/>
                  </a:lnTo>
                  <a:lnTo>
                    <a:pt x="55283" y="316766"/>
                  </a:lnTo>
                  <a:lnTo>
                    <a:pt x="39430" y="359787"/>
                  </a:lnTo>
                  <a:lnTo>
                    <a:pt x="26196" y="404317"/>
                  </a:lnTo>
                  <a:lnTo>
                    <a:pt x="15608" y="450192"/>
                  </a:lnTo>
                  <a:lnTo>
                    <a:pt x="7695" y="497248"/>
                  </a:lnTo>
                  <a:lnTo>
                    <a:pt x="2483" y="545320"/>
                  </a:lnTo>
                  <a:lnTo>
                    <a:pt x="0" y="594246"/>
                  </a:lnTo>
                  <a:lnTo>
                    <a:pt x="273" y="643861"/>
                  </a:lnTo>
                  <a:lnTo>
                    <a:pt x="3331" y="694002"/>
                  </a:lnTo>
                  <a:lnTo>
                    <a:pt x="9200" y="744503"/>
                  </a:lnTo>
                  <a:lnTo>
                    <a:pt x="17909" y="795202"/>
                  </a:lnTo>
                  <a:lnTo>
                    <a:pt x="29485" y="845935"/>
                  </a:lnTo>
                  <a:lnTo>
                    <a:pt x="43955" y="896537"/>
                  </a:lnTo>
                  <a:lnTo>
                    <a:pt x="61348" y="946846"/>
                  </a:lnTo>
                  <a:lnTo>
                    <a:pt x="81689" y="996696"/>
                  </a:lnTo>
                  <a:lnTo>
                    <a:pt x="69449" y="944754"/>
                  </a:lnTo>
                  <a:lnTo>
                    <a:pt x="60218" y="892965"/>
                  </a:lnTo>
                  <a:lnTo>
                    <a:pt x="53953" y="841488"/>
                  </a:lnTo>
                  <a:lnTo>
                    <a:pt x="50613" y="790481"/>
                  </a:lnTo>
                  <a:lnTo>
                    <a:pt x="50156" y="740105"/>
                  </a:lnTo>
                  <a:lnTo>
                    <a:pt x="52541" y="690517"/>
                  </a:lnTo>
                  <a:lnTo>
                    <a:pt x="57725" y="641879"/>
                  </a:lnTo>
                  <a:lnTo>
                    <a:pt x="65666" y="594348"/>
                  </a:lnTo>
                  <a:lnTo>
                    <a:pt x="76324" y="548084"/>
                  </a:lnTo>
                  <a:lnTo>
                    <a:pt x="89655" y="503246"/>
                  </a:lnTo>
                  <a:lnTo>
                    <a:pt x="105619" y="459995"/>
                  </a:lnTo>
                  <a:lnTo>
                    <a:pt x="124173" y="418488"/>
                  </a:lnTo>
                  <a:lnTo>
                    <a:pt x="145276" y="378885"/>
                  </a:lnTo>
                  <a:lnTo>
                    <a:pt x="168886" y="341346"/>
                  </a:lnTo>
                  <a:lnTo>
                    <a:pt x="194961" y="306030"/>
                  </a:lnTo>
                  <a:lnTo>
                    <a:pt x="223458" y="273096"/>
                  </a:lnTo>
                  <a:lnTo>
                    <a:pt x="254338" y="242703"/>
                  </a:lnTo>
                  <a:lnTo>
                    <a:pt x="287556" y="215011"/>
                  </a:lnTo>
                  <a:lnTo>
                    <a:pt x="312575" y="286638"/>
                  </a:lnTo>
                  <a:lnTo>
                    <a:pt x="397665" y="69976"/>
                  </a:lnTo>
                  <a:lnTo>
                    <a:pt x="212245" y="0"/>
                  </a:lnTo>
                  <a:close/>
                </a:path>
              </a:pathLst>
            </a:custGeom>
            <a:solidFill>
              <a:srgbClr val="92D050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20" name="object 20"/>
            <p:cNvSpPr/>
            <p:nvPr/>
          </p:nvSpPr>
          <p:spPr>
            <a:xfrm>
              <a:off x="8866206" y="1885060"/>
              <a:ext cx="932180" cy="1623060"/>
            </a:xfrm>
            <a:custGeom>
              <a:avLst/>
              <a:gdLst/>
              <a:ahLst/>
              <a:cxnLst/>
              <a:rect l="l" t="t" r="r" b="b"/>
              <a:pathLst>
                <a:path w="932179" h="1623060">
                  <a:moveTo>
                    <a:pt x="53892" y="925956"/>
                  </a:moveTo>
                  <a:lnTo>
                    <a:pt x="72644" y="975260"/>
                  </a:lnTo>
                  <a:lnTo>
                    <a:pt x="93669" y="1022758"/>
                  </a:lnTo>
                  <a:lnTo>
                    <a:pt x="116845" y="1068372"/>
                  </a:lnTo>
                  <a:lnTo>
                    <a:pt x="142048" y="1112022"/>
                  </a:lnTo>
                  <a:lnTo>
                    <a:pt x="169154" y="1153631"/>
                  </a:lnTo>
                  <a:lnTo>
                    <a:pt x="198041" y="1193121"/>
                  </a:lnTo>
                  <a:lnTo>
                    <a:pt x="228585" y="1230412"/>
                  </a:lnTo>
                  <a:lnTo>
                    <a:pt x="260662" y="1265427"/>
                  </a:lnTo>
                  <a:lnTo>
                    <a:pt x="294150" y="1298088"/>
                  </a:lnTo>
                  <a:lnTo>
                    <a:pt x="328924" y="1328315"/>
                  </a:lnTo>
                  <a:lnTo>
                    <a:pt x="364862" y="1356031"/>
                  </a:lnTo>
                  <a:lnTo>
                    <a:pt x="401840" y="1381156"/>
                  </a:lnTo>
                  <a:lnTo>
                    <a:pt x="439735" y="1403614"/>
                  </a:lnTo>
                  <a:lnTo>
                    <a:pt x="478423" y="1423324"/>
                  </a:lnTo>
                  <a:lnTo>
                    <a:pt x="517782" y="1440210"/>
                  </a:lnTo>
                  <a:lnTo>
                    <a:pt x="557687" y="1454192"/>
                  </a:lnTo>
                  <a:lnTo>
                    <a:pt x="598015" y="1465192"/>
                  </a:lnTo>
                  <a:lnTo>
                    <a:pt x="638644" y="1473132"/>
                  </a:lnTo>
                  <a:lnTo>
                    <a:pt x="679449" y="1477933"/>
                  </a:lnTo>
                  <a:lnTo>
                    <a:pt x="720307" y="1479518"/>
                  </a:lnTo>
                  <a:lnTo>
                    <a:pt x="761095" y="1477807"/>
                  </a:lnTo>
                  <a:lnTo>
                    <a:pt x="801690" y="1472722"/>
                  </a:lnTo>
                  <a:lnTo>
                    <a:pt x="841967" y="1464185"/>
                  </a:lnTo>
                  <a:lnTo>
                    <a:pt x="881805" y="1452117"/>
                  </a:lnTo>
                  <a:lnTo>
                    <a:pt x="932097" y="1595374"/>
                  </a:lnTo>
                  <a:lnTo>
                    <a:pt x="892245" y="1607442"/>
                  </a:lnTo>
                  <a:lnTo>
                    <a:pt x="851955" y="1615980"/>
                  </a:lnTo>
                  <a:lnTo>
                    <a:pt x="811350" y="1621068"/>
                  </a:lnTo>
                  <a:lnTo>
                    <a:pt x="770555" y="1622783"/>
                  </a:lnTo>
                  <a:lnTo>
                    <a:pt x="729691" y="1621204"/>
                  </a:lnTo>
                  <a:lnTo>
                    <a:pt x="688882" y="1616408"/>
                  </a:lnTo>
                  <a:lnTo>
                    <a:pt x="648251" y="1608474"/>
                  </a:lnTo>
                  <a:lnTo>
                    <a:pt x="607922" y="1597481"/>
                  </a:lnTo>
                  <a:lnTo>
                    <a:pt x="568018" y="1583506"/>
                  </a:lnTo>
                  <a:lnTo>
                    <a:pt x="528661" y="1566628"/>
                  </a:lnTo>
                  <a:lnTo>
                    <a:pt x="489976" y="1546925"/>
                  </a:lnTo>
                  <a:lnTo>
                    <a:pt x="452085" y="1524476"/>
                  </a:lnTo>
                  <a:lnTo>
                    <a:pt x="415111" y="1499358"/>
                  </a:lnTo>
                  <a:lnTo>
                    <a:pt x="379178" y="1471650"/>
                  </a:lnTo>
                  <a:lnTo>
                    <a:pt x="344408" y="1441431"/>
                  </a:lnTo>
                  <a:lnTo>
                    <a:pt x="310926" y="1408778"/>
                  </a:lnTo>
                  <a:lnTo>
                    <a:pt x="278854" y="1373769"/>
                  </a:lnTo>
                  <a:lnTo>
                    <a:pt x="248315" y="1336484"/>
                  </a:lnTo>
                  <a:lnTo>
                    <a:pt x="219433" y="1297000"/>
                  </a:lnTo>
                  <a:lnTo>
                    <a:pt x="192331" y="1255396"/>
                  </a:lnTo>
                  <a:lnTo>
                    <a:pt x="167132" y="1211749"/>
                  </a:lnTo>
                  <a:lnTo>
                    <a:pt x="143959" y="1166139"/>
                  </a:lnTo>
                  <a:lnTo>
                    <a:pt x="122935" y="1118643"/>
                  </a:lnTo>
                  <a:lnTo>
                    <a:pt x="104184" y="1069339"/>
                  </a:lnTo>
                  <a:lnTo>
                    <a:pt x="53892" y="925956"/>
                  </a:lnTo>
                  <a:lnTo>
                    <a:pt x="37912" y="876130"/>
                  </a:lnTo>
                  <a:lnTo>
                    <a:pt x="24775" y="826152"/>
                  </a:lnTo>
                  <a:lnTo>
                    <a:pt x="14447" y="776172"/>
                  </a:lnTo>
                  <a:lnTo>
                    <a:pt x="6897" y="726342"/>
                  </a:lnTo>
                  <a:lnTo>
                    <a:pt x="2092" y="676810"/>
                  </a:lnTo>
                  <a:lnTo>
                    <a:pt x="0" y="627727"/>
                  </a:lnTo>
                  <a:lnTo>
                    <a:pt x="588" y="579243"/>
                  </a:lnTo>
                  <a:lnTo>
                    <a:pt x="3823" y="531507"/>
                  </a:lnTo>
                  <a:lnTo>
                    <a:pt x="9675" y="484669"/>
                  </a:lnTo>
                  <a:lnTo>
                    <a:pt x="18110" y="438880"/>
                  </a:lnTo>
                  <a:lnTo>
                    <a:pt x="29095" y="394289"/>
                  </a:lnTo>
                  <a:lnTo>
                    <a:pt x="42599" y="351046"/>
                  </a:lnTo>
                  <a:lnTo>
                    <a:pt x="58589" y="309301"/>
                  </a:lnTo>
                  <a:lnTo>
                    <a:pt x="77033" y="269204"/>
                  </a:lnTo>
                  <a:lnTo>
                    <a:pt x="97897" y="230905"/>
                  </a:lnTo>
                  <a:lnTo>
                    <a:pt x="121151" y="194554"/>
                  </a:lnTo>
                  <a:lnTo>
                    <a:pt x="146761" y="160301"/>
                  </a:lnTo>
                  <a:lnTo>
                    <a:pt x="174696" y="128296"/>
                  </a:lnTo>
                  <a:lnTo>
                    <a:pt x="204922" y="98688"/>
                  </a:lnTo>
                  <a:lnTo>
                    <a:pt x="237407" y="71627"/>
                  </a:lnTo>
                  <a:lnTo>
                    <a:pt x="212388" y="0"/>
                  </a:lnTo>
                  <a:lnTo>
                    <a:pt x="397808" y="69976"/>
                  </a:lnTo>
                  <a:lnTo>
                    <a:pt x="312718" y="286638"/>
                  </a:lnTo>
                  <a:lnTo>
                    <a:pt x="287699" y="215011"/>
                  </a:lnTo>
                  <a:lnTo>
                    <a:pt x="254480" y="242703"/>
                  </a:lnTo>
                  <a:lnTo>
                    <a:pt x="223601" y="273096"/>
                  </a:lnTo>
                  <a:lnTo>
                    <a:pt x="195103" y="306030"/>
                  </a:lnTo>
                  <a:lnTo>
                    <a:pt x="169028" y="341346"/>
                  </a:lnTo>
                  <a:lnTo>
                    <a:pt x="145419" y="378885"/>
                  </a:lnTo>
                  <a:lnTo>
                    <a:pt x="124316" y="418488"/>
                  </a:lnTo>
                  <a:lnTo>
                    <a:pt x="105762" y="459995"/>
                  </a:lnTo>
                  <a:lnTo>
                    <a:pt x="89798" y="503246"/>
                  </a:lnTo>
                  <a:lnTo>
                    <a:pt x="76466" y="548084"/>
                  </a:lnTo>
                  <a:lnTo>
                    <a:pt x="65809" y="594348"/>
                  </a:lnTo>
                  <a:lnTo>
                    <a:pt x="57867" y="641879"/>
                  </a:lnTo>
                  <a:lnTo>
                    <a:pt x="52683" y="690517"/>
                  </a:lnTo>
                  <a:lnTo>
                    <a:pt x="50299" y="740105"/>
                  </a:lnTo>
                  <a:lnTo>
                    <a:pt x="50755" y="790481"/>
                  </a:lnTo>
                  <a:lnTo>
                    <a:pt x="54095" y="841488"/>
                  </a:lnTo>
                  <a:lnTo>
                    <a:pt x="60360" y="892965"/>
                  </a:lnTo>
                  <a:lnTo>
                    <a:pt x="69592" y="944754"/>
                  </a:lnTo>
                  <a:lnTo>
                    <a:pt x="81832" y="996696"/>
                  </a:lnTo>
                </a:path>
              </a:pathLst>
            </a:custGeom>
            <a:ln w="19050">
              <a:solidFill>
                <a:srgbClr val="92D050"/>
              </a:solidFill>
            </a:ln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21" name="object 21"/>
            <p:cNvSpPr/>
            <p:nvPr/>
          </p:nvSpPr>
          <p:spPr>
            <a:xfrm>
              <a:off x="8454005" y="1900681"/>
              <a:ext cx="280035" cy="1099185"/>
            </a:xfrm>
            <a:custGeom>
              <a:avLst/>
              <a:gdLst/>
              <a:ahLst/>
              <a:cxnLst/>
              <a:rect l="l" t="t" r="r" b="b"/>
              <a:pathLst>
                <a:path w="280034" h="1099185">
                  <a:moveTo>
                    <a:pt x="141608" y="0"/>
                  </a:moveTo>
                  <a:lnTo>
                    <a:pt x="157864" y="57022"/>
                  </a:lnTo>
                  <a:lnTo>
                    <a:pt x="134257" y="81857"/>
                  </a:lnTo>
                  <a:lnTo>
                    <a:pt x="112523" y="109848"/>
                  </a:lnTo>
                  <a:lnTo>
                    <a:pt x="74714" y="174692"/>
                  </a:lnTo>
                  <a:lnTo>
                    <a:pt x="58660" y="211241"/>
                  </a:lnTo>
                  <a:lnTo>
                    <a:pt x="44520" y="250339"/>
                  </a:lnTo>
                  <a:lnTo>
                    <a:pt x="32305" y="291835"/>
                  </a:lnTo>
                  <a:lnTo>
                    <a:pt x="22024" y="335576"/>
                  </a:lnTo>
                  <a:lnTo>
                    <a:pt x="13688" y="381411"/>
                  </a:lnTo>
                  <a:lnTo>
                    <a:pt x="7307" y="429189"/>
                  </a:lnTo>
                  <a:lnTo>
                    <a:pt x="2892" y="478758"/>
                  </a:lnTo>
                  <a:lnTo>
                    <a:pt x="453" y="529965"/>
                  </a:lnTo>
                  <a:lnTo>
                    <a:pt x="0" y="582660"/>
                  </a:lnTo>
                  <a:lnTo>
                    <a:pt x="1543" y="636690"/>
                  </a:lnTo>
                  <a:lnTo>
                    <a:pt x="5093" y="691904"/>
                  </a:lnTo>
                  <a:lnTo>
                    <a:pt x="10660" y="748150"/>
                  </a:lnTo>
                  <a:lnTo>
                    <a:pt x="18254" y="805276"/>
                  </a:lnTo>
                  <a:lnTo>
                    <a:pt x="27886" y="863131"/>
                  </a:lnTo>
                  <a:lnTo>
                    <a:pt x="39567" y="921563"/>
                  </a:lnTo>
                  <a:lnTo>
                    <a:pt x="53305" y="980420"/>
                  </a:lnTo>
                  <a:lnTo>
                    <a:pt x="69112" y="1039551"/>
                  </a:lnTo>
                  <a:lnTo>
                    <a:pt x="86998" y="1098803"/>
                  </a:lnTo>
                  <a:lnTo>
                    <a:pt x="72921" y="1039066"/>
                  </a:lnTo>
                  <a:lnTo>
                    <a:pt x="60969" y="979853"/>
                  </a:lnTo>
                  <a:lnTo>
                    <a:pt x="51125" y="921310"/>
                  </a:lnTo>
                  <a:lnTo>
                    <a:pt x="43373" y="863584"/>
                  </a:lnTo>
                  <a:lnTo>
                    <a:pt x="37696" y="806823"/>
                  </a:lnTo>
                  <a:lnTo>
                    <a:pt x="34078" y="751171"/>
                  </a:lnTo>
                  <a:lnTo>
                    <a:pt x="32502" y="696778"/>
                  </a:lnTo>
                  <a:lnTo>
                    <a:pt x="32953" y="643788"/>
                  </a:lnTo>
                  <a:lnTo>
                    <a:pt x="35412" y="592349"/>
                  </a:lnTo>
                  <a:lnTo>
                    <a:pt x="39865" y="542607"/>
                  </a:lnTo>
                  <a:lnTo>
                    <a:pt x="46294" y="494709"/>
                  </a:lnTo>
                  <a:lnTo>
                    <a:pt x="54683" y="448802"/>
                  </a:lnTo>
                  <a:lnTo>
                    <a:pt x="65015" y="405033"/>
                  </a:lnTo>
                  <a:lnTo>
                    <a:pt x="77275" y="363547"/>
                  </a:lnTo>
                  <a:lnTo>
                    <a:pt x="91445" y="324492"/>
                  </a:lnTo>
                  <a:lnTo>
                    <a:pt x="107509" y="288015"/>
                  </a:lnTo>
                  <a:lnTo>
                    <a:pt x="125450" y="254262"/>
                  </a:lnTo>
                  <a:lnTo>
                    <a:pt x="166900" y="195515"/>
                  </a:lnTo>
                  <a:lnTo>
                    <a:pt x="190376" y="170814"/>
                  </a:lnTo>
                  <a:lnTo>
                    <a:pt x="206632" y="227837"/>
                  </a:lnTo>
                  <a:lnTo>
                    <a:pt x="279657" y="52323"/>
                  </a:lnTo>
                  <a:lnTo>
                    <a:pt x="141608" y="0"/>
                  </a:lnTo>
                  <a:close/>
                </a:path>
              </a:pathLst>
            </a:custGeom>
            <a:solidFill>
              <a:srgbClr val="EFCDBB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22" name="object 22"/>
            <p:cNvSpPr/>
            <p:nvPr/>
          </p:nvSpPr>
          <p:spPr>
            <a:xfrm>
              <a:off x="8453964" y="1900681"/>
              <a:ext cx="820419" cy="1951989"/>
            </a:xfrm>
            <a:custGeom>
              <a:avLst/>
              <a:gdLst/>
              <a:ahLst/>
              <a:cxnLst/>
              <a:rect l="l" t="t" r="r" b="b"/>
              <a:pathLst>
                <a:path w="820420" h="1951989">
                  <a:moveTo>
                    <a:pt x="69894" y="1042034"/>
                  </a:moveTo>
                  <a:lnTo>
                    <a:pt x="88083" y="1102024"/>
                  </a:lnTo>
                  <a:lnTo>
                    <a:pt x="107874" y="1160429"/>
                  </a:lnTo>
                  <a:lnTo>
                    <a:pt x="129169" y="1217148"/>
                  </a:lnTo>
                  <a:lnTo>
                    <a:pt x="151876" y="1272075"/>
                  </a:lnTo>
                  <a:lnTo>
                    <a:pt x="175900" y="1325108"/>
                  </a:lnTo>
                  <a:lnTo>
                    <a:pt x="201146" y="1376143"/>
                  </a:lnTo>
                  <a:lnTo>
                    <a:pt x="227519" y="1425077"/>
                  </a:lnTo>
                  <a:lnTo>
                    <a:pt x="254925" y="1471805"/>
                  </a:lnTo>
                  <a:lnTo>
                    <a:pt x="283270" y="1516224"/>
                  </a:lnTo>
                  <a:lnTo>
                    <a:pt x="312459" y="1558232"/>
                  </a:lnTo>
                  <a:lnTo>
                    <a:pt x="342398" y="1597723"/>
                  </a:lnTo>
                  <a:lnTo>
                    <a:pt x="372992" y="1634594"/>
                  </a:lnTo>
                  <a:lnTo>
                    <a:pt x="404146" y="1668743"/>
                  </a:lnTo>
                  <a:lnTo>
                    <a:pt x="435766" y="1700065"/>
                  </a:lnTo>
                  <a:lnTo>
                    <a:pt x="467758" y="1728456"/>
                  </a:lnTo>
                  <a:lnTo>
                    <a:pt x="500027" y="1753814"/>
                  </a:lnTo>
                  <a:lnTo>
                    <a:pt x="532478" y="1776034"/>
                  </a:lnTo>
                  <a:lnTo>
                    <a:pt x="597550" y="1810648"/>
                  </a:lnTo>
                  <a:lnTo>
                    <a:pt x="662218" y="1831469"/>
                  </a:lnTo>
                  <a:lnTo>
                    <a:pt x="725725" y="1837669"/>
                  </a:lnTo>
                  <a:lnTo>
                    <a:pt x="756808" y="1835027"/>
                  </a:lnTo>
                  <a:lnTo>
                    <a:pt x="787317" y="1828418"/>
                  </a:lnTo>
                  <a:lnTo>
                    <a:pt x="819956" y="1942337"/>
                  </a:lnTo>
                  <a:lnTo>
                    <a:pt x="789446" y="1948946"/>
                  </a:lnTo>
                  <a:lnTo>
                    <a:pt x="758362" y="1951588"/>
                  </a:lnTo>
                  <a:lnTo>
                    <a:pt x="726798" y="1950368"/>
                  </a:lnTo>
                  <a:lnTo>
                    <a:pt x="662608" y="1936754"/>
                  </a:lnTo>
                  <a:lnTo>
                    <a:pt x="597632" y="1908932"/>
                  </a:lnTo>
                  <a:lnTo>
                    <a:pt x="532628" y="1867733"/>
                  </a:lnTo>
                  <a:lnTo>
                    <a:pt x="500352" y="1842375"/>
                  </a:lnTo>
                  <a:lnTo>
                    <a:pt x="468353" y="1813984"/>
                  </a:lnTo>
                  <a:lnTo>
                    <a:pt x="436725" y="1782662"/>
                  </a:lnTo>
                  <a:lnTo>
                    <a:pt x="405564" y="1748513"/>
                  </a:lnTo>
                  <a:lnTo>
                    <a:pt x="374962" y="1711642"/>
                  </a:lnTo>
                  <a:lnTo>
                    <a:pt x="345016" y="1672151"/>
                  </a:lnTo>
                  <a:lnTo>
                    <a:pt x="315820" y="1630143"/>
                  </a:lnTo>
                  <a:lnTo>
                    <a:pt x="287468" y="1585724"/>
                  </a:lnTo>
                  <a:lnTo>
                    <a:pt x="260055" y="1538996"/>
                  </a:lnTo>
                  <a:lnTo>
                    <a:pt x="233676" y="1490062"/>
                  </a:lnTo>
                  <a:lnTo>
                    <a:pt x="208425" y="1439027"/>
                  </a:lnTo>
                  <a:lnTo>
                    <a:pt x="184397" y="1385994"/>
                  </a:lnTo>
                  <a:lnTo>
                    <a:pt x="161686" y="1331067"/>
                  </a:lnTo>
                  <a:lnTo>
                    <a:pt x="140388" y="1274348"/>
                  </a:lnTo>
                  <a:lnTo>
                    <a:pt x="120596" y="1215943"/>
                  </a:lnTo>
                  <a:lnTo>
                    <a:pt x="102406" y="1155953"/>
                  </a:lnTo>
                  <a:lnTo>
                    <a:pt x="69894" y="1042034"/>
                  </a:lnTo>
                  <a:lnTo>
                    <a:pt x="53879" y="982438"/>
                  </a:lnTo>
                  <a:lnTo>
                    <a:pt x="39971" y="923166"/>
                  </a:lnTo>
                  <a:lnTo>
                    <a:pt x="28156" y="864367"/>
                  </a:lnTo>
                  <a:lnTo>
                    <a:pt x="18420" y="806190"/>
                  </a:lnTo>
                  <a:lnTo>
                    <a:pt x="10750" y="748785"/>
                  </a:lnTo>
                  <a:lnTo>
                    <a:pt x="5132" y="692300"/>
                  </a:lnTo>
                  <a:lnTo>
                    <a:pt x="1553" y="636886"/>
                  </a:lnTo>
                  <a:lnTo>
                    <a:pt x="0" y="582690"/>
                  </a:lnTo>
                  <a:lnTo>
                    <a:pt x="457" y="529864"/>
                  </a:lnTo>
                  <a:lnTo>
                    <a:pt x="2913" y="478555"/>
                  </a:lnTo>
                  <a:lnTo>
                    <a:pt x="7353" y="428913"/>
                  </a:lnTo>
                  <a:lnTo>
                    <a:pt x="13763" y="381088"/>
                  </a:lnTo>
                  <a:lnTo>
                    <a:pt x="22131" y="335228"/>
                  </a:lnTo>
                  <a:lnTo>
                    <a:pt x="32443" y="291483"/>
                  </a:lnTo>
                  <a:lnTo>
                    <a:pt x="44684" y="250003"/>
                  </a:lnTo>
                  <a:lnTo>
                    <a:pt x="58842" y="210935"/>
                  </a:lnTo>
                  <a:lnTo>
                    <a:pt x="74903" y="174430"/>
                  </a:lnTo>
                  <a:lnTo>
                    <a:pt x="92853" y="140637"/>
                  </a:lnTo>
                  <a:lnTo>
                    <a:pt x="134368" y="81784"/>
                  </a:lnTo>
                  <a:lnTo>
                    <a:pt x="157905" y="57022"/>
                  </a:lnTo>
                  <a:lnTo>
                    <a:pt x="141649" y="0"/>
                  </a:lnTo>
                  <a:lnTo>
                    <a:pt x="279698" y="52323"/>
                  </a:lnTo>
                  <a:lnTo>
                    <a:pt x="206673" y="227837"/>
                  </a:lnTo>
                  <a:lnTo>
                    <a:pt x="190417" y="170814"/>
                  </a:lnTo>
                  <a:lnTo>
                    <a:pt x="166941" y="195515"/>
                  </a:lnTo>
                  <a:lnTo>
                    <a:pt x="125491" y="254262"/>
                  </a:lnTo>
                  <a:lnTo>
                    <a:pt x="107550" y="288015"/>
                  </a:lnTo>
                  <a:lnTo>
                    <a:pt x="91486" y="324492"/>
                  </a:lnTo>
                  <a:lnTo>
                    <a:pt x="77316" y="363547"/>
                  </a:lnTo>
                  <a:lnTo>
                    <a:pt x="65056" y="405033"/>
                  </a:lnTo>
                  <a:lnTo>
                    <a:pt x="54724" y="448802"/>
                  </a:lnTo>
                  <a:lnTo>
                    <a:pt x="46335" y="494709"/>
                  </a:lnTo>
                  <a:lnTo>
                    <a:pt x="39906" y="542607"/>
                  </a:lnTo>
                  <a:lnTo>
                    <a:pt x="35453" y="592349"/>
                  </a:lnTo>
                  <a:lnTo>
                    <a:pt x="32993" y="643788"/>
                  </a:lnTo>
                  <a:lnTo>
                    <a:pt x="32543" y="696778"/>
                  </a:lnTo>
                  <a:lnTo>
                    <a:pt x="34119" y="751171"/>
                  </a:lnTo>
                  <a:lnTo>
                    <a:pt x="37737" y="806823"/>
                  </a:lnTo>
                  <a:lnTo>
                    <a:pt x="43414" y="863584"/>
                  </a:lnTo>
                  <a:lnTo>
                    <a:pt x="51166" y="921310"/>
                  </a:lnTo>
                  <a:lnTo>
                    <a:pt x="61009" y="979853"/>
                  </a:lnTo>
                  <a:lnTo>
                    <a:pt x="72962" y="1039066"/>
                  </a:lnTo>
                  <a:lnTo>
                    <a:pt x="87039" y="1098803"/>
                  </a:lnTo>
                </a:path>
              </a:pathLst>
            </a:custGeom>
            <a:ln w="19050">
              <a:solidFill>
                <a:srgbClr val="6B859A"/>
              </a:solidFill>
            </a:ln>
          </p:spPr>
          <p:txBody>
            <a:bodyPr wrap="square" lIns="0" tIns="0" rIns="0" bIns="0" rtlCol="0"/>
            <a:lstStyle/>
            <a:p>
              <a:endParaRPr sz="1350"/>
            </a:p>
          </p:txBody>
        </p:sp>
      </p:grpSp>
      <p:sp>
        <p:nvSpPr>
          <p:cNvPr id="23" name="object 23"/>
          <p:cNvSpPr/>
          <p:nvPr/>
        </p:nvSpPr>
        <p:spPr>
          <a:xfrm>
            <a:off x="1291748" y="3898800"/>
            <a:ext cx="1032986" cy="0"/>
          </a:xfrm>
          <a:custGeom>
            <a:avLst/>
            <a:gdLst/>
            <a:ahLst/>
            <a:cxnLst/>
            <a:rect l="l" t="t" r="r" b="b"/>
            <a:pathLst>
              <a:path w="1377314">
                <a:moveTo>
                  <a:pt x="0" y="0"/>
                </a:moveTo>
                <a:lnTo>
                  <a:pt x="0" y="0"/>
                </a:lnTo>
                <a:lnTo>
                  <a:pt x="1376888" y="0"/>
                </a:lnTo>
              </a:path>
            </a:pathLst>
          </a:custGeom>
          <a:ln w="1018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4" name="object 24"/>
          <p:cNvSpPr/>
          <p:nvPr/>
        </p:nvSpPr>
        <p:spPr>
          <a:xfrm>
            <a:off x="2507299" y="3898800"/>
            <a:ext cx="1017270" cy="0"/>
          </a:xfrm>
          <a:custGeom>
            <a:avLst/>
            <a:gdLst/>
            <a:ahLst/>
            <a:cxnLst/>
            <a:rect l="l" t="t" r="r" b="b"/>
            <a:pathLst>
              <a:path w="1356360">
                <a:moveTo>
                  <a:pt x="0" y="0"/>
                </a:moveTo>
                <a:lnTo>
                  <a:pt x="0" y="0"/>
                </a:lnTo>
                <a:lnTo>
                  <a:pt x="1356071" y="0"/>
                </a:lnTo>
              </a:path>
            </a:pathLst>
          </a:custGeom>
          <a:ln w="1018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5" name="object 25"/>
          <p:cNvSpPr/>
          <p:nvPr/>
        </p:nvSpPr>
        <p:spPr>
          <a:xfrm>
            <a:off x="3707677" y="3898800"/>
            <a:ext cx="1007269" cy="0"/>
          </a:xfrm>
          <a:custGeom>
            <a:avLst/>
            <a:gdLst/>
            <a:ahLst/>
            <a:cxnLst/>
            <a:rect l="l" t="t" r="r" b="b"/>
            <a:pathLst>
              <a:path w="1343025">
                <a:moveTo>
                  <a:pt x="0" y="0"/>
                </a:moveTo>
                <a:lnTo>
                  <a:pt x="0" y="0"/>
                </a:lnTo>
                <a:lnTo>
                  <a:pt x="1342915" y="0"/>
                </a:lnTo>
              </a:path>
            </a:pathLst>
          </a:custGeom>
          <a:ln w="1018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6" name="object 26"/>
          <p:cNvSpPr txBox="1"/>
          <p:nvPr/>
        </p:nvSpPr>
        <p:spPr>
          <a:xfrm>
            <a:off x="839662" y="3592047"/>
            <a:ext cx="4972526" cy="536685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38100">
              <a:spcBef>
                <a:spcPts val="375"/>
              </a:spcBef>
            </a:pPr>
            <a:r>
              <a:rPr sz="2250" spc="107" baseline="-31944" dirty="0">
                <a:latin typeface="Symbol"/>
                <a:cs typeface="Symbol"/>
              </a:rPr>
              <a:t></a:t>
            </a:r>
            <a:r>
              <a:rPr sz="2250" spc="-259" baseline="-31944" dirty="0">
                <a:latin typeface="Times New Roman"/>
                <a:cs typeface="Times New Roman"/>
              </a:rPr>
              <a:t> </a:t>
            </a:r>
            <a:r>
              <a:rPr sz="1181" spc="113" baseline="-15873" dirty="0">
                <a:latin typeface="Times New Roman"/>
                <a:cs typeface="Times New Roman"/>
              </a:rPr>
              <a:t>2</a:t>
            </a:r>
            <a:r>
              <a:rPr sz="1181" spc="394" baseline="-15873" dirty="0">
                <a:latin typeface="Times New Roman"/>
                <a:cs typeface="Times New Roman"/>
              </a:rPr>
              <a:t> </a:t>
            </a:r>
            <a:r>
              <a:rPr sz="2138" spc="169" baseline="-33625" dirty="0">
                <a:latin typeface="Symbol"/>
                <a:cs typeface="Symbol"/>
              </a:rPr>
              <a:t></a:t>
            </a:r>
            <a:r>
              <a:rPr sz="2138" spc="50" baseline="-33625" dirty="0">
                <a:latin typeface="Times New Roman"/>
                <a:cs typeface="Times New Roman"/>
              </a:rPr>
              <a:t> </a:t>
            </a:r>
            <a:r>
              <a:rPr sz="1425" spc="98" dirty="0">
                <a:latin typeface="Times New Roman"/>
                <a:cs typeface="Times New Roman"/>
              </a:rPr>
              <a:t>(400</a:t>
            </a:r>
            <a:r>
              <a:rPr sz="1425" spc="-120" dirty="0">
                <a:latin typeface="Times New Roman"/>
                <a:cs typeface="Times New Roman"/>
              </a:rPr>
              <a:t> </a:t>
            </a:r>
            <a:r>
              <a:rPr sz="1425" spc="113" dirty="0">
                <a:latin typeface="Symbol"/>
                <a:cs typeface="Symbol"/>
              </a:rPr>
              <a:t></a:t>
            </a:r>
            <a:r>
              <a:rPr sz="1425" spc="-101" dirty="0">
                <a:latin typeface="Times New Roman"/>
                <a:cs typeface="Times New Roman"/>
              </a:rPr>
              <a:t> </a:t>
            </a:r>
            <a:r>
              <a:rPr sz="1425" spc="90" dirty="0">
                <a:latin typeface="Times New Roman"/>
                <a:cs typeface="Times New Roman"/>
              </a:rPr>
              <a:t>450)</a:t>
            </a:r>
            <a:r>
              <a:rPr sz="1181" spc="134" baseline="44973" dirty="0">
                <a:latin typeface="Times New Roman"/>
                <a:cs typeface="Times New Roman"/>
              </a:rPr>
              <a:t>2</a:t>
            </a:r>
            <a:r>
              <a:rPr sz="1181" spc="439" baseline="44973" dirty="0">
                <a:latin typeface="Times New Roman"/>
                <a:cs typeface="Times New Roman"/>
              </a:rPr>
              <a:t> </a:t>
            </a:r>
            <a:r>
              <a:rPr sz="2138" spc="169" baseline="-33625" dirty="0">
                <a:latin typeface="Symbol"/>
                <a:cs typeface="Symbol"/>
              </a:rPr>
              <a:t></a:t>
            </a:r>
            <a:r>
              <a:rPr sz="2138" spc="-50" baseline="-33625" dirty="0">
                <a:latin typeface="Times New Roman"/>
                <a:cs typeface="Times New Roman"/>
              </a:rPr>
              <a:t> </a:t>
            </a:r>
            <a:r>
              <a:rPr sz="1425" spc="79" dirty="0">
                <a:latin typeface="Times New Roman"/>
                <a:cs typeface="Times New Roman"/>
              </a:rPr>
              <a:t>(350</a:t>
            </a:r>
            <a:r>
              <a:rPr sz="1425" spc="-124" dirty="0">
                <a:latin typeface="Times New Roman"/>
                <a:cs typeface="Times New Roman"/>
              </a:rPr>
              <a:t> </a:t>
            </a:r>
            <a:r>
              <a:rPr sz="1425" spc="113" dirty="0">
                <a:latin typeface="Symbol"/>
                <a:cs typeface="Symbol"/>
              </a:rPr>
              <a:t></a:t>
            </a:r>
            <a:r>
              <a:rPr sz="1425" spc="-165" dirty="0">
                <a:latin typeface="Times New Roman"/>
                <a:cs typeface="Times New Roman"/>
              </a:rPr>
              <a:t> </a:t>
            </a:r>
            <a:r>
              <a:rPr sz="1425" spc="90" dirty="0">
                <a:latin typeface="Times New Roman"/>
                <a:cs typeface="Times New Roman"/>
              </a:rPr>
              <a:t>300)</a:t>
            </a:r>
            <a:r>
              <a:rPr sz="1181" spc="134" baseline="44973" dirty="0">
                <a:latin typeface="Times New Roman"/>
                <a:cs typeface="Times New Roman"/>
              </a:rPr>
              <a:t>2</a:t>
            </a:r>
            <a:r>
              <a:rPr sz="1181" spc="439" baseline="44973" dirty="0">
                <a:latin typeface="Times New Roman"/>
                <a:cs typeface="Times New Roman"/>
              </a:rPr>
              <a:t> </a:t>
            </a:r>
            <a:r>
              <a:rPr sz="2138" spc="169" baseline="-33625" dirty="0">
                <a:latin typeface="Symbol"/>
                <a:cs typeface="Symbol"/>
              </a:rPr>
              <a:t></a:t>
            </a:r>
            <a:r>
              <a:rPr sz="2138" spc="-50" baseline="-33625" dirty="0">
                <a:latin typeface="Times New Roman"/>
                <a:cs typeface="Times New Roman"/>
              </a:rPr>
              <a:t> </a:t>
            </a:r>
            <a:r>
              <a:rPr sz="1425" spc="86" dirty="0">
                <a:latin typeface="Times New Roman"/>
                <a:cs typeface="Times New Roman"/>
              </a:rPr>
              <a:t>(200</a:t>
            </a:r>
            <a:r>
              <a:rPr sz="1425" spc="-127" dirty="0">
                <a:latin typeface="Times New Roman"/>
                <a:cs typeface="Times New Roman"/>
              </a:rPr>
              <a:t> </a:t>
            </a:r>
            <a:r>
              <a:rPr sz="1425" spc="105" dirty="0">
                <a:latin typeface="Symbol"/>
                <a:cs typeface="Symbol"/>
              </a:rPr>
              <a:t></a:t>
            </a:r>
            <a:r>
              <a:rPr sz="1425" spc="105" dirty="0">
                <a:latin typeface="Times New Roman"/>
                <a:cs typeface="Times New Roman"/>
              </a:rPr>
              <a:t>150)</a:t>
            </a:r>
            <a:r>
              <a:rPr sz="1181" spc="157" baseline="44973" dirty="0">
                <a:latin typeface="Times New Roman"/>
                <a:cs typeface="Times New Roman"/>
              </a:rPr>
              <a:t>2</a:t>
            </a:r>
            <a:r>
              <a:rPr sz="1181" spc="455" baseline="44973" dirty="0">
                <a:latin typeface="Times New Roman"/>
                <a:cs typeface="Times New Roman"/>
              </a:rPr>
              <a:t> </a:t>
            </a:r>
            <a:r>
              <a:rPr sz="2138" spc="169" baseline="-33625" dirty="0">
                <a:latin typeface="Symbol"/>
                <a:cs typeface="Symbol"/>
              </a:rPr>
              <a:t></a:t>
            </a:r>
            <a:r>
              <a:rPr sz="2138" spc="-73" baseline="-33625" dirty="0">
                <a:latin typeface="Times New Roman"/>
                <a:cs typeface="Times New Roman"/>
              </a:rPr>
              <a:t> </a:t>
            </a:r>
            <a:r>
              <a:rPr sz="1425" spc="90" dirty="0">
                <a:latin typeface="Times New Roman"/>
                <a:cs typeface="Times New Roman"/>
              </a:rPr>
              <a:t>(50</a:t>
            </a:r>
            <a:r>
              <a:rPr sz="1425" spc="-124" dirty="0">
                <a:latin typeface="Times New Roman"/>
                <a:cs typeface="Times New Roman"/>
              </a:rPr>
              <a:t> </a:t>
            </a:r>
            <a:r>
              <a:rPr sz="1425" spc="105" dirty="0">
                <a:latin typeface="Symbol"/>
                <a:cs typeface="Symbol"/>
              </a:rPr>
              <a:t></a:t>
            </a:r>
            <a:r>
              <a:rPr sz="1425" spc="105" dirty="0">
                <a:latin typeface="Times New Roman"/>
                <a:cs typeface="Times New Roman"/>
              </a:rPr>
              <a:t>100)</a:t>
            </a:r>
            <a:r>
              <a:rPr sz="1181" spc="157" baseline="44973" dirty="0">
                <a:latin typeface="Times New Roman"/>
                <a:cs typeface="Times New Roman"/>
              </a:rPr>
              <a:t>2</a:t>
            </a:r>
            <a:endParaRPr sz="1181" baseline="44973">
              <a:latin typeface="Times New Roman"/>
              <a:cs typeface="Times New Roman"/>
            </a:endParaRPr>
          </a:p>
          <a:p>
            <a:pPr marL="817721">
              <a:spcBef>
                <a:spcPts val="263"/>
              </a:spcBef>
              <a:tabLst>
                <a:tab pos="2021681" algn="l"/>
                <a:tab pos="3208973" algn="l"/>
                <a:tab pos="4347210" algn="l"/>
              </a:tabLst>
            </a:pPr>
            <a:r>
              <a:rPr sz="1425" spc="90" dirty="0">
                <a:latin typeface="Times New Roman"/>
                <a:cs typeface="Times New Roman"/>
              </a:rPr>
              <a:t>450	300	150	100</a:t>
            </a:r>
            <a:endParaRPr sz="1425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4896499" y="3898800"/>
            <a:ext cx="905828" cy="0"/>
          </a:xfrm>
          <a:custGeom>
            <a:avLst/>
            <a:gdLst/>
            <a:ahLst/>
            <a:cxnLst/>
            <a:rect l="l" t="t" r="r" b="b"/>
            <a:pathLst>
              <a:path w="1207770">
                <a:moveTo>
                  <a:pt x="0" y="0"/>
                </a:moveTo>
                <a:lnTo>
                  <a:pt x="0" y="0"/>
                </a:lnTo>
                <a:lnTo>
                  <a:pt x="1207294" y="0"/>
                </a:lnTo>
              </a:path>
            </a:pathLst>
          </a:custGeom>
          <a:ln w="1018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8" name="object 28"/>
          <p:cNvSpPr txBox="1"/>
          <p:nvPr/>
        </p:nvSpPr>
        <p:spPr>
          <a:xfrm>
            <a:off x="5839417" y="3748792"/>
            <a:ext cx="631031" cy="227948"/>
          </a:xfrm>
          <a:prstGeom prst="rect">
            <a:avLst/>
          </a:prstGeom>
        </p:spPr>
        <p:txBody>
          <a:bodyPr vert="horz" wrap="square" lIns="0" tIns="8573" rIns="0" bIns="0" rtlCol="0">
            <a:spAutoFit/>
          </a:bodyPr>
          <a:lstStyle/>
          <a:p>
            <a:pPr marL="9525">
              <a:spcBef>
                <a:spcPts val="68"/>
              </a:spcBef>
            </a:pPr>
            <a:r>
              <a:rPr sz="1425" spc="113" dirty="0">
                <a:latin typeface="Symbol"/>
                <a:cs typeface="Symbol"/>
              </a:rPr>
              <a:t></a:t>
            </a:r>
            <a:r>
              <a:rPr sz="1425" spc="-56" dirty="0">
                <a:latin typeface="Times New Roman"/>
                <a:cs typeface="Times New Roman"/>
              </a:rPr>
              <a:t> </a:t>
            </a:r>
            <a:r>
              <a:rPr sz="1425" spc="83" dirty="0">
                <a:latin typeface="Times New Roman"/>
                <a:cs typeface="Times New Roman"/>
              </a:rPr>
              <a:t>55</a:t>
            </a:r>
            <a:r>
              <a:rPr sz="1425" spc="38" dirty="0">
                <a:latin typeface="Times New Roman"/>
                <a:cs typeface="Times New Roman"/>
              </a:rPr>
              <a:t>.</a:t>
            </a:r>
            <a:r>
              <a:rPr sz="1425" spc="79" dirty="0">
                <a:latin typeface="Times New Roman"/>
                <a:cs typeface="Times New Roman"/>
              </a:rPr>
              <a:t>5</a:t>
            </a:r>
            <a:r>
              <a:rPr sz="1425" spc="101" dirty="0">
                <a:latin typeface="Times New Roman"/>
                <a:cs typeface="Times New Roman"/>
              </a:rPr>
              <a:t>6</a:t>
            </a:r>
            <a:endParaRPr sz="1425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pc="5" smtClean="0"/>
              <a:pPr marL="38100">
                <a:lnSpc>
                  <a:spcPts val="1760"/>
                </a:lnSpc>
              </a:pPr>
              <a:t>78</a:t>
            </a:fld>
            <a:endParaRPr spc="4" dirty="0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92217" y="1359979"/>
            <a:ext cx="6936581" cy="425597"/>
          </a:xfrm>
          <a:prstGeom prst="rect">
            <a:avLst/>
          </a:prstGeom>
        </p:spPr>
        <p:txBody>
          <a:bodyPr vert="horz" wrap="square" lIns="0" tIns="10001" rIns="0" bIns="0" rtlCol="0">
            <a:spAutoFit/>
          </a:bodyPr>
          <a:lstStyle/>
          <a:p>
            <a:pPr marL="28575">
              <a:spcBef>
                <a:spcPts val="79"/>
              </a:spcBef>
            </a:pPr>
            <a:r>
              <a:rPr sz="2700" b="1" spc="-529" dirty="0">
                <a:latin typeface="Arial"/>
                <a:cs typeface="Arial"/>
              </a:rPr>
              <a:t>L</a:t>
            </a:r>
            <a:r>
              <a:rPr sz="2700" b="1" spc="-79" dirty="0">
                <a:latin typeface="Arial"/>
                <a:cs typeface="Arial"/>
              </a:rPr>
              <a:t>i</a:t>
            </a:r>
            <a:r>
              <a:rPr sz="2700" b="1" spc="-127" dirty="0">
                <a:latin typeface="Arial"/>
                <a:cs typeface="Arial"/>
              </a:rPr>
              <a:t>ft</a:t>
            </a:r>
            <a:r>
              <a:rPr sz="2700" b="1" spc="4" dirty="0">
                <a:latin typeface="Arial"/>
                <a:cs typeface="Arial"/>
              </a:rPr>
              <a:t> </a:t>
            </a:r>
            <a:r>
              <a:rPr sz="2700" b="1" spc="-98" dirty="0">
                <a:latin typeface="Arial"/>
                <a:cs typeface="Arial"/>
              </a:rPr>
              <a:t>a</a:t>
            </a:r>
            <a:r>
              <a:rPr sz="2700" b="1" spc="-248" dirty="0">
                <a:latin typeface="Arial"/>
                <a:cs typeface="Arial"/>
              </a:rPr>
              <a:t>n</a:t>
            </a:r>
            <a:r>
              <a:rPr sz="2700" b="1" spc="-217" dirty="0">
                <a:latin typeface="Arial"/>
                <a:cs typeface="Arial"/>
              </a:rPr>
              <a:t>d</a:t>
            </a:r>
            <a:r>
              <a:rPr sz="2700" b="1" spc="19" dirty="0">
                <a:latin typeface="Arial"/>
                <a:cs typeface="Arial"/>
              </a:rPr>
              <a:t> </a:t>
            </a:r>
            <a:r>
              <a:rPr sz="2700" b="1" spc="1200" dirty="0">
                <a:latin typeface="Arial"/>
                <a:cs typeface="Arial"/>
              </a:rPr>
              <a:t>χ</a:t>
            </a:r>
            <a:r>
              <a:rPr sz="2700" b="1" spc="-67" baseline="24305" dirty="0">
                <a:latin typeface="Arial"/>
                <a:cs typeface="Arial"/>
              </a:rPr>
              <a:t>2</a:t>
            </a:r>
            <a:r>
              <a:rPr sz="2700" b="1" spc="259" baseline="24305" dirty="0">
                <a:latin typeface="Arial"/>
                <a:cs typeface="Arial"/>
              </a:rPr>
              <a:t> </a:t>
            </a:r>
            <a:r>
              <a:rPr sz="2700" b="1" spc="-199" dirty="0">
                <a:latin typeface="Arial"/>
                <a:cs typeface="Arial"/>
              </a:rPr>
              <a:t>:</a:t>
            </a:r>
            <a:r>
              <a:rPr sz="2700" b="1" spc="8" dirty="0">
                <a:latin typeface="Arial"/>
                <a:cs typeface="Arial"/>
              </a:rPr>
              <a:t> </a:t>
            </a:r>
            <a:r>
              <a:rPr sz="2700" b="1" spc="-191" dirty="0">
                <a:latin typeface="Arial"/>
                <a:cs typeface="Arial"/>
              </a:rPr>
              <a:t>A</a:t>
            </a:r>
            <a:r>
              <a:rPr sz="2700" b="1" spc="-56" dirty="0">
                <a:latin typeface="Arial"/>
                <a:cs typeface="Arial"/>
              </a:rPr>
              <a:t>r</a:t>
            </a:r>
            <a:r>
              <a:rPr sz="2700" b="1" spc="-210" dirty="0">
                <a:latin typeface="Arial"/>
                <a:cs typeface="Arial"/>
              </a:rPr>
              <a:t>e</a:t>
            </a:r>
            <a:r>
              <a:rPr sz="2700" b="1" spc="-75" dirty="0">
                <a:latin typeface="Arial"/>
                <a:cs typeface="Arial"/>
              </a:rPr>
              <a:t> </a:t>
            </a:r>
            <a:r>
              <a:rPr sz="2700" b="1" spc="-285" dirty="0">
                <a:latin typeface="Arial"/>
                <a:cs typeface="Arial"/>
              </a:rPr>
              <a:t>T</a:t>
            </a:r>
            <a:r>
              <a:rPr sz="2700" b="1" spc="-315" dirty="0">
                <a:latin typeface="Arial"/>
                <a:cs typeface="Arial"/>
              </a:rPr>
              <a:t>h</a:t>
            </a:r>
            <a:r>
              <a:rPr sz="2700" b="1" spc="-270" dirty="0">
                <a:latin typeface="Arial"/>
                <a:cs typeface="Arial"/>
              </a:rPr>
              <a:t>e</a:t>
            </a:r>
            <a:r>
              <a:rPr sz="2700" b="1" spc="-68" dirty="0">
                <a:latin typeface="Arial"/>
                <a:cs typeface="Arial"/>
              </a:rPr>
              <a:t>y</a:t>
            </a:r>
            <a:r>
              <a:rPr sz="2700" b="1" spc="8" dirty="0">
                <a:latin typeface="Arial"/>
                <a:cs typeface="Arial"/>
              </a:rPr>
              <a:t> </a:t>
            </a:r>
            <a:r>
              <a:rPr sz="2700" b="1" spc="-101" dirty="0">
                <a:latin typeface="Arial"/>
                <a:cs typeface="Arial"/>
              </a:rPr>
              <a:t>A</a:t>
            </a:r>
            <a:r>
              <a:rPr sz="2700" b="1" spc="-71" dirty="0">
                <a:latin typeface="Arial"/>
                <a:cs typeface="Arial"/>
              </a:rPr>
              <a:t>l</a:t>
            </a:r>
            <a:r>
              <a:rPr sz="2700" b="1" spc="-23" dirty="0">
                <a:latin typeface="Arial"/>
                <a:cs typeface="Arial"/>
              </a:rPr>
              <a:t>w</a:t>
            </a:r>
            <a:r>
              <a:rPr sz="2700" b="1" spc="-38" dirty="0">
                <a:latin typeface="Arial"/>
                <a:cs typeface="Arial"/>
              </a:rPr>
              <a:t>a</a:t>
            </a:r>
            <a:r>
              <a:rPr sz="2700" b="1" spc="-98" dirty="0">
                <a:latin typeface="Arial"/>
                <a:cs typeface="Arial"/>
              </a:rPr>
              <a:t>y</a:t>
            </a:r>
            <a:r>
              <a:rPr sz="2700" b="1" spc="-349" dirty="0">
                <a:latin typeface="Arial"/>
                <a:cs typeface="Arial"/>
              </a:rPr>
              <a:t>s</a:t>
            </a:r>
            <a:r>
              <a:rPr sz="2700" b="1" spc="64" dirty="0">
                <a:latin typeface="Arial"/>
                <a:cs typeface="Arial"/>
              </a:rPr>
              <a:t> </a:t>
            </a:r>
            <a:r>
              <a:rPr sz="2700" b="1" spc="-255" dirty="0">
                <a:latin typeface="Arial"/>
                <a:cs typeface="Arial"/>
              </a:rPr>
              <a:t>G</a:t>
            </a:r>
            <a:r>
              <a:rPr sz="2700" b="1" spc="-233" dirty="0">
                <a:latin typeface="Arial"/>
                <a:cs typeface="Arial"/>
              </a:rPr>
              <a:t>o</a:t>
            </a:r>
            <a:r>
              <a:rPr sz="2700" b="1" spc="-248" dirty="0">
                <a:latin typeface="Arial"/>
                <a:cs typeface="Arial"/>
              </a:rPr>
              <a:t>o</a:t>
            </a:r>
            <a:r>
              <a:rPr sz="2700" b="1" spc="-217" dirty="0">
                <a:latin typeface="Arial"/>
                <a:cs typeface="Arial"/>
              </a:rPr>
              <a:t>d</a:t>
            </a:r>
            <a:r>
              <a:rPr sz="2700" b="1" spc="8" dirty="0">
                <a:latin typeface="Arial"/>
                <a:cs typeface="Arial"/>
              </a:rPr>
              <a:t> </a:t>
            </a:r>
            <a:r>
              <a:rPr sz="2700" b="1" spc="-143" dirty="0">
                <a:latin typeface="Arial"/>
                <a:cs typeface="Arial"/>
              </a:rPr>
              <a:t>Me</a:t>
            </a:r>
            <a:r>
              <a:rPr sz="2700" b="1" spc="-135" dirty="0">
                <a:latin typeface="Arial"/>
                <a:cs typeface="Arial"/>
              </a:rPr>
              <a:t>a</a:t>
            </a:r>
            <a:r>
              <a:rPr sz="2700" b="1" spc="-379" dirty="0">
                <a:latin typeface="Arial"/>
                <a:cs typeface="Arial"/>
              </a:rPr>
              <a:t>s</a:t>
            </a:r>
            <a:r>
              <a:rPr sz="2700" b="1" spc="-248" dirty="0">
                <a:latin typeface="Arial"/>
                <a:cs typeface="Arial"/>
              </a:rPr>
              <a:t>u</a:t>
            </a:r>
            <a:r>
              <a:rPr sz="2700" b="1" spc="-153" dirty="0">
                <a:latin typeface="Arial"/>
                <a:cs typeface="Arial"/>
              </a:rPr>
              <a:t>r</a:t>
            </a:r>
            <a:r>
              <a:rPr sz="2700" b="1" spc="-278" dirty="0">
                <a:latin typeface="Arial"/>
                <a:cs typeface="Arial"/>
              </a:rPr>
              <a:t>e</a:t>
            </a:r>
            <a:r>
              <a:rPr sz="2700" b="1" spc="-307" dirty="0">
                <a:latin typeface="Arial"/>
                <a:cs typeface="Arial"/>
              </a:rPr>
              <a:t>s</a:t>
            </a:r>
            <a:r>
              <a:rPr sz="2700" b="1" spc="-356" dirty="0">
                <a:latin typeface="Arial"/>
                <a:cs typeface="Arial"/>
              </a:rPr>
              <a:t>?</a:t>
            </a:r>
            <a:endParaRPr sz="27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11267" y="1889807"/>
            <a:ext cx="4787265" cy="2186144"/>
          </a:xfrm>
          <a:prstGeom prst="rect">
            <a:avLst/>
          </a:prstGeom>
        </p:spPr>
        <p:txBody>
          <a:bodyPr vert="horz" wrap="square" lIns="0" tIns="9049" rIns="0" bIns="0" rtlCol="0">
            <a:spAutoFit/>
          </a:bodyPr>
          <a:lstStyle/>
          <a:p>
            <a:pPr marL="252413" marR="478155" indent="-243364">
              <a:lnSpc>
                <a:spcPct val="130400"/>
              </a:lnSpc>
              <a:spcBef>
                <a:spcPts val="71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52413" algn="l"/>
                <a:tab pos="252889" algn="l"/>
                <a:tab pos="1972151" algn="l"/>
              </a:tabLst>
            </a:pPr>
            <a:r>
              <a:rPr dirty="0">
                <a:latin typeface="Calibri"/>
                <a:cs typeface="Calibri"/>
              </a:rPr>
              <a:t>Null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transactions:	</a:t>
            </a:r>
            <a:r>
              <a:rPr spc="-15" dirty="0">
                <a:latin typeface="Calibri"/>
                <a:cs typeface="Calibri"/>
              </a:rPr>
              <a:t>Transactions</a:t>
            </a:r>
            <a:r>
              <a:rPr spc="-56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that</a:t>
            </a:r>
            <a:r>
              <a:rPr spc="-6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contain </a:t>
            </a:r>
            <a:r>
              <a:rPr spc="-39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neither</a:t>
            </a:r>
            <a:r>
              <a:rPr spc="-2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</a:t>
            </a:r>
            <a:r>
              <a:rPr spc="-38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nor</a:t>
            </a:r>
            <a:r>
              <a:rPr spc="-2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</a:t>
            </a:r>
            <a:endParaRPr>
              <a:latin typeface="Calibri"/>
              <a:cs typeface="Calibri"/>
            </a:endParaRPr>
          </a:p>
          <a:p>
            <a:pPr marL="252413" indent="-243364">
              <a:spcBef>
                <a:spcPts val="1223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pc="-15" dirty="0">
                <a:latin typeface="Calibri"/>
                <a:cs typeface="Calibri"/>
              </a:rPr>
              <a:t>Let’s</a:t>
            </a:r>
            <a:r>
              <a:rPr spc="4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examine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the</a:t>
            </a:r>
            <a:r>
              <a:rPr spc="-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new</a:t>
            </a:r>
            <a:r>
              <a:rPr spc="-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dataset</a:t>
            </a:r>
            <a:r>
              <a:rPr spc="-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</a:t>
            </a:r>
            <a:endParaRPr>
              <a:latin typeface="Calibri"/>
              <a:cs typeface="Calibri"/>
            </a:endParaRPr>
          </a:p>
          <a:p>
            <a:pPr marL="280988">
              <a:spcBef>
                <a:spcPts val="1013"/>
              </a:spcBef>
            </a:pPr>
            <a:r>
              <a:rPr sz="1050" spc="-30" dirty="0">
                <a:solidFill>
                  <a:srgbClr val="93B6D2"/>
                </a:solidFill>
                <a:latin typeface="Microsoft Sans Serif"/>
                <a:cs typeface="Microsoft Sans Serif"/>
              </a:rPr>
              <a:t>🞑</a:t>
            </a:r>
            <a:r>
              <a:rPr sz="1050" spc="158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sz="1500" spc="15" dirty="0">
                <a:latin typeface="Calibri"/>
                <a:cs typeface="Calibri"/>
              </a:rPr>
              <a:t>BC</a:t>
            </a:r>
            <a:r>
              <a:rPr sz="1500" spc="-19" dirty="0">
                <a:latin typeface="Calibri"/>
                <a:cs typeface="Calibri"/>
              </a:rPr>
              <a:t> </a:t>
            </a:r>
            <a:r>
              <a:rPr sz="1500" spc="11" dirty="0">
                <a:latin typeface="Calibri"/>
                <a:cs typeface="Calibri"/>
              </a:rPr>
              <a:t>(100)</a:t>
            </a:r>
            <a:r>
              <a:rPr sz="1500" spc="-124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is</a:t>
            </a:r>
            <a:r>
              <a:rPr sz="1500" spc="30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much</a:t>
            </a:r>
            <a:r>
              <a:rPr sz="1500" spc="-8" dirty="0">
                <a:latin typeface="Calibri"/>
                <a:cs typeface="Calibri"/>
              </a:rPr>
              <a:t> </a:t>
            </a:r>
            <a:r>
              <a:rPr sz="1500" spc="-19" dirty="0">
                <a:latin typeface="Calibri"/>
                <a:cs typeface="Calibri"/>
              </a:rPr>
              <a:t>rarer</a:t>
            </a:r>
            <a:r>
              <a:rPr sz="1500" spc="34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than</a:t>
            </a:r>
            <a:r>
              <a:rPr sz="1500" spc="-30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B¬C</a:t>
            </a:r>
            <a:r>
              <a:rPr sz="1500" spc="-15" dirty="0">
                <a:latin typeface="Calibri"/>
                <a:cs typeface="Calibri"/>
              </a:rPr>
              <a:t> </a:t>
            </a:r>
            <a:r>
              <a:rPr sz="1500" spc="15" dirty="0">
                <a:latin typeface="Calibri"/>
                <a:cs typeface="Calibri"/>
              </a:rPr>
              <a:t>(1000)</a:t>
            </a:r>
            <a:r>
              <a:rPr sz="1500" spc="-124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and</a:t>
            </a:r>
            <a:r>
              <a:rPr sz="1500" spc="-4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¬BC</a:t>
            </a:r>
            <a:r>
              <a:rPr sz="1500" spc="-19" dirty="0">
                <a:latin typeface="Calibri"/>
                <a:cs typeface="Calibri"/>
              </a:rPr>
              <a:t> </a:t>
            </a:r>
            <a:r>
              <a:rPr sz="1500" spc="11" dirty="0">
                <a:latin typeface="Calibri"/>
                <a:cs typeface="Calibri"/>
              </a:rPr>
              <a:t>(1000),</a:t>
            </a:r>
            <a:endParaRPr sz="1500">
              <a:latin typeface="Calibri"/>
              <a:cs typeface="Calibri"/>
            </a:endParaRPr>
          </a:p>
          <a:p>
            <a:pPr marL="488156">
              <a:spcBef>
                <a:spcPts val="563"/>
              </a:spcBef>
            </a:pPr>
            <a:r>
              <a:rPr sz="1500" dirty="0">
                <a:latin typeface="Calibri"/>
                <a:cs typeface="Calibri"/>
              </a:rPr>
              <a:t>bu</a:t>
            </a:r>
            <a:r>
              <a:rPr sz="1500" spc="8" dirty="0">
                <a:latin typeface="Calibri"/>
                <a:cs typeface="Calibri"/>
              </a:rPr>
              <a:t>t</a:t>
            </a:r>
            <a:r>
              <a:rPr sz="1500" spc="-4" dirty="0">
                <a:latin typeface="Calibri"/>
                <a:cs typeface="Calibri"/>
              </a:rPr>
              <a:t> </a:t>
            </a:r>
            <a:r>
              <a:rPr sz="1500" spc="8" dirty="0">
                <a:latin typeface="Calibri"/>
                <a:cs typeface="Calibri"/>
              </a:rPr>
              <a:t>t</a:t>
            </a:r>
            <a:r>
              <a:rPr sz="1500" spc="-4" dirty="0">
                <a:latin typeface="Calibri"/>
                <a:cs typeface="Calibri"/>
              </a:rPr>
              <a:t>h</a:t>
            </a:r>
            <a:r>
              <a:rPr sz="1500" spc="-19" dirty="0">
                <a:latin typeface="Calibri"/>
                <a:cs typeface="Calibri"/>
              </a:rPr>
              <a:t>e</a:t>
            </a:r>
            <a:r>
              <a:rPr sz="1500" spc="-15" dirty="0">
                <a:latin typeface="Calibri"/>
                <a:cs typeface="Calibri"/>
              </a:rPr>
              <a:t>r</a:t>
            </a:r>
            <a:r>
              <a:rPr sz="1500" spc="8" dirty="0">
                <a:latin typeface="Calibri"/>
                <a:cs typeface="Calibri"/>
              </a:rPr>
              <a:t>e</a:t>
            </a:r>
            <a:r>
              <a:rPr sz="1500" spc="30" dirty="0">
                <a:latin typeface="Calibri"/>
                <a:cs typeface="Calibri"/>
              </a:rPr>
              <a:t> </a:t>
            </a:r>
            <a:r>
              <a:rPr sz="1500" spc="8" dirty="0">
                <a:latin typeface="Calibri"/>
                <a:cs typeface="Calibri"/>
              </a:rPr>
              <a:t>a</a:t>
            </a:r>
            <a:r>
              <a:rPr sz="1500" spc="-15" dirty="0">
                <a:latin typeface="Calibri"/>
                <a:cs typeface="Calibri"/>
              </a:rPr>
              <a:t>r</a:t>
            </a:r>
            <a:r>
              <a:rPr sz="1500" spc="8" dirty="0">
                <a:latin typeface="Calibri"/>
                <a:cs typeface="Calibri"/>
              </a:rPr>
              <a:t>e</a:t>
            </a:r>
            <a:r>
              <a:rPr sz="1500" spc="-26" dirty="0">
                <a:latin typeface="Calibri"/>
                <a:cs typeface="Calibri"/>
              </a:rPr>
              <a:t> </a:t>
            </a:r>
            <a:r>
              <a:rPr sz="1500" spc="34" dirty="0">
                <a:latin typeface="Calibri"/>
                <a:cs typeface="Calibri"/>
              </a:rPr>
              <a:t>m</a:t>
            </a:r>
            <a:r>
              <a:rPr sz="1500" spc="8" dirty="0">
                <a:latin typeface="Calibri"/>
                <a:cs typeface="Calibri"/>
              </a:rPr>
              <a:t>a</a:t>
            </a:r>
            <a:r>
              <a:rPr sz="1500" spc="4" dirty="0">
                <a:latin typeface="Calibri"/>
                <a:cs typeface="Calibri"/>
              </a:rPr>
              <a:t>n</a:t>
            </a:r>
            <a:r>
              <a:rPr sz="1500" spc="8" dirty="0">
                <a:latin typeface="Calibri"/>
                <a:cs typeface="Calibri"/>
              </a:rPr>
              <a:t>y</a:t>
            </a:r>
            <a:r>
              <a:rPr sz="1500" spc="-127" dirty="0">
                <a:latin typeface="Calibri"/>
                <a:cs typeface="Calibri"/>
              </a:rPr>
              <a:t> </a:t>
            </a:r>
            <a:r>
              <a:rPr sz="1500" spc="-19" dirty="0">
                <a:latin typeface="Calibri"/>
                <a:cs typeface="Calibri"/>
              </a:rPr>
              <a:t>¬</a:t>
            </a:r>
            <a:r>
              <a:rPr sz="1500" spc="26" dirty="0">
                <a:latin typeface="Calibri"/>
                <a:cs typeface="Calibri"/>
              </a:rPr>
              <a:t>B</a:t>
            </a:r>
            <a:r>
              <a:rPr sz="1500" spc="-19" dirty="0">
                <a:latin typeface="Calibri"/>
                <a:cs typeface="Calibri"/>
              </a:rPr>
              <a:t>¬</a:t>
            </a:r>
            <a:r>
              <a:rPr sz="1500" spc="11" dirty="0">
                <a:latin typeface="Calibri"/>
                <a:cs typeface="Calibri"/>
              </a:rPr>
              <a:t>C</a:t>
            </a:r>
            <a:r>
              <a:rPr sz="1500" spc="30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(</a:t>
            </a:r>
            <a:r>
              <a:rPr sz="1500" spc="26" dirty="0">
                <a:latin typeface="Calibri"/>
                <a:cs typeface="Calibri"/>
              </a:rPr>
              <a:t>100000</a:t>
            </a:r>
            <a:r>
              <a:rPr sz="1500" spc="4" dirty="0">
                <a:latin typeface="Calibri"/>
                <a:cs typeface="Calibri"/>
              </a:rPr>
              <a:t>)</a:t>
            </a:r>
            <a:endParaRPr sz="1500">
              <a:latin typeface="Calibri"/>
              <a:cs typeface="Calibri"/>
            </a:endParaRPr>
          </a:p>
          <a:p>
            <a:pPr marL="280988">
              <a:spcBef>
                <a:spcPts val="960"/>
              </a:spcBef>
            </a:pPr>
            <a:r>
              <a:rPr sz="1050" spc="-30" dirty="0">
                <a:solidFill>
                  <a:srgbClr val="93B6D2"/>
                </a:solidFill>
                <a:latin typeface="Microsoft Sans Serif"/>
                <a:cs typeface="Microsoft Sans Serif"/>
              </a:rPr>
              <a:t>🞑</a:t>
            </a:r>
            <a:r>
              <a:rPr sz="1050" spc="150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sz="1500" spc="-8" dirty="0">
                <a:solidFill>
                  <a:srgbClr val="FF0000"/>
                </a:solidFill>
                <a:latin typeface="Calibri"/>
                <a:cs typeface="Calibri"/>
              </a:rPr>
              <a:t>Unlikely</a:t>
            </a:r>
            <a:r>
              <a:rPr sz="1500" spc="38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11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1500" spc="15" dirty="0">
                <a:solidFill>
                  <a:srgbClr val="FF0000"/>
                </a:solidFill>
                <a:latin typeface="Calibri"/>
                <a:cs typeface="Calibri"/>
              </a:rPr>
              <a:t> &amp;</a:t>
            </a:r>
            <a:r>
              <a:rPr sz="1500" spc="-26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11" dirty="0">
                <a:solidFill>
                  <a:srgbClr val="FF0000"/>
                </a:solidFill>
                <a:latin typeface="Calibri"/>
                <a:cs typeface="Calibri"/>
              </a:rPr>
              <a:t>C</a:t>
            </a:r>
            <a:r>
              <a:rPr sz="1500" spc="-26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-4" dirty="0">
                <a:solidFill>
                  <a:srgbClr val="FF0000"/>
                </a:solidFill>
                <a:latin typeface="Calibri"/>
                <a:cs typeface="Calibri"/>
              </a:rPr>
              <a:t>will</a:t>
            </a:r>
            <a:r>
              <a:rPr sz="1500" spc="-1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FF0000"/>
                </a:solidFill>
                <a:latin typeface="Calibri"/>
                <a:cs typeface="Calibri"/>
              </a:rPr>
              <a:t>happen</a:t>
            </a:r>
            <a:r>
              <a:rPr sz="1500" spc="4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-4" dirty="0">
                <a:solidFill>
                  <a:srgbClr val="FF0000"/>
                </a:solidFill>
                <a:latin typeface="Calibri"/>
                <a:cs typeface="Calibri"/>
              </a:rPr>
              <a:t>together!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2216" y="4465272"/>
            <a:ext cx="4679633" cy="1344407"/>
          </a:xfrm>
          <a:prstGeom prst="rect">
            <a:avLst/>
          </a:prstGeom>
        </p:spPr>
        <p:txBody>
          <a:bodyPr vert="horz" wrap="square" lIns="0" tIns="8573" rIns="0" bIns="0" rtlCol="0">
            <a:spAutoFit/>
          </a:bodyPr>
          <a:lstStyle/>
          <a:p>
            <a:pPr marL="271463" marR="22860" indent="-243364">
              <a:lnSpc>
                <a:spcPct val="131400"/>
              </a:lnSpc>
              <a:spcBef>
                <a:spcPts val="68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71463" algn="l"/>
                <a:tab pos="271939" algn="l"/>
              </a:tabLst>
            </a:pPr>
            <a:r>
              <a:rPr sz="1500" spc="8" dirty="0">
                <a:latin typeface="Calibri"/>
                <a:cs typeface="Calibri"/>
              </a:rPr>
              <a:t>But,</a:t>
            </a:r>
            <a:r>
              <a:rPr sz="1500" spc="-45" dirty="0">
                <a:latin typeface="Calibri"/>
                <a:cs typeface="Calibri"/>
              </a:rPr>
              <a:t> </a:t>
            </a:r>
            <a:r>
              <a:rPr sz="1500" spc="-4" dirty="0">
                <a:solidFill>
                  <a:srgbClr val="FF0000"/>
                </a:solidFill>
                <a:latin typeface="Calibri"/>
                <a:cs typeface="Calibri"/>
              </a:rPr>
              <a:t>Lift(B,</a:t>
            </a:r>
            <a:r>
              <a:rPr sz="1500" spc="1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-8" dirty="0">
                <a:solidFill>
                  <a:srgbClr val="FF0000"/>
                </a:solidFill>
                <a:latin typeface="Calibri"/>
                <a:cs typeface="Calibri"/>
              </a:rPr>
              <a:t>C)</a:t>
            </a:r>
            <a:r>
              <a:rPr sz="1500" spc="-1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8" dirty="0">
                <a:solidFill>
                  <a:srgbClr val="FF0000"/>
                </a:solidFill>
                <a:latin typeface="Calibri"/>
                <a:cs typeface="Calibri"/>
              </a:rPr>
              <a:t>=</a:t>
            </a:r>
            <a:r>
              <a:rPr sz="1500" spc="26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15" dirty="0">
                <a:solidFill>
                  <a:srgbClr val="FF0000"/>
                </a:solidFill>
                <a:latin typeface="Calibri"/>
                <a:cs typeface="Calibri"/>
              </a:rPr>
              <a:t>8.44</a:t>
            </a:r>
            <a:r>
              <a:rPr sz="1500" spc="-10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-4" dirty="0">
                <a:solidFill>
                  <a:srgbClr val="FF0000"/>
                </a:solidFill>
                <a:latin typeface="Calibri"/>
                <a:cs typeface="Calibri"/>
              </a:rPr>
              <a:t>&gt;&gt;</a:t>
            </a:r>
            <a:r>
              <a:rPr sz="1500" spc="-26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8" dirty="0">
                <a:solidFill>
                  <a:srgbClr val="FF0000"/>
                </a:solidFill>
                <a:latin typeface="Calibri"/>
                <a:cs typeface="Calibri"/>
              </a:rPr>
              <a:t>1</a:t>
            </a:r>
            <a:r>
              <a:rPr sz="1500" spc="1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-8" dirty="0">
                <a:solidFill>
                  <a:srgbClr val="FF0000"/>
                </a:solidFill>
                <a:latin typeface="Calibri"/>
                <a:cs typeface="Calibri"/>
              </a:rPr>
              <a:t>(Lift</a:t>
            </a:r>
            <a:r>
              <a:rPr sz="1500" spc="53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4" dirty="0">
                <a:solidFill>
                  <a:srgbClr val="FF0000"/>
                </a:solidFill>
                <a:latin typeface="Calibri"/>
                <a:cs typeface="Calibri"/>
              </a:rPr>
              <a:t>shows</a:t>
            </a:r>
            <a:r>
              <a:rPr sz="1500" spc="-38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11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1500" spc="-4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4" dirty="0">
                <a:solidFill>
                  <a:srgbClr val="FF0000"/>
                </a:solidFill>
                <a:latin typeface="Calibri"/>
                <a:cs typeface="Calibri"/>
              </a:rPr>
              <a:t>and</a:t>
            </a:r>
            <a:r>
              <a:rPr sz="1500" spc="-1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8" dirty="0">
                <a:solidFill>
                  <a:srgbClr val="FF0000"/>
                </a:solidFill>
                <a:latin typeface="Calibri"/>
                <a:cs typeface="Calibri"/>
              </a:rPr>
              <a:t>C</a:t>
            </a:r>
            <a:r>
              <a:rPr sz="1500" spc="-26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FF0000"/>
                </a:solidFill>
                <a:latin typeface="Calibri"/>
                <a:cs typeface="Calibri"/>
              </a:rPr>
              <a:t>are</a:t>
            </a:r>
            <a:r>
              <a:rPr sz="1500" spc="26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4" dirty="0">
                <a:solidFill>
                  <a:srgbClr val="FF0000"/>
                </a:solidFill>
                <a:latin typeface="Calibri"/>
                <a:cs typeface="Calibri"/>
              </a:rPr>
              <a:t>strongly </a:t>
            </a:r>
            <a:r>
              <a:rPr sz="1500" spc="-326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-4" dirty="0">
                <a:solidFill>
                  <a:srgbClr val="FF0000"/>
                </a:solidFill>
                <a:latin typeface="Calibri"/>
                <a:cs typeface="Calibri"/>
              </a:rPr>
              <a:t>positively</a:t>
            </a:r>
            <a:r>
              <a:rPr sz="1500" spc="-19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spc="-8" dirty="0">
                <a:solidFill>
                  <a:srgbClr val="FF0000"/>
                </a:solidFill>
                <a:latin typeface="Calibri"/>
                <a:cs typeface="Calibri"/>
              </a:rPr>
              <a:t>correlated!)</a:t>
            </a:r>
            <a:endParaRPr sz="1500">
              <a:latin typeface="Calibri"/>
              <a:cs typeface="Calibri"/>
            </a:endParaRPr>
          </a:p>
          <a:p>
            <a:pPr marL="271463" indent="-243364">
              <a:spcBef>
                <a:spcPts val="1076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71463" algn="l"/>
                <a:tab pos="271939" algn="l"/>
              </a:tabLst>
            </a:pPr>
            <a:r>
              <a:rPr sz="1500" b="1" spc="-15" dirty="0">
                <a:latin typeface="Calibri"/>
                <a:cs typeface="Calibri"/>
              </a:rPr>
              <a:t>χ</a:t>
            </a:r>
            <a:r>
              <a:rPr sz="1519" b="1" spc="-23" baseline="24691" dirty="0">
                <a:latin typeface="Arial"/>
                <a:cs typeface="Arial"/>
              </a:rPr>
              <a:t>2</a:t>
            </a:r>
            <a:r>
              <a:rPr sz="1519" b="1" spc="-50" baseline="24691" dirty="0">
                <a:latin typeface="Arial"/>
                <a:cs typeface="Arial"/>
              </a:rPr>
              <a:t> </a:t>
            </a:r>
            <a:r>
              <a:rPr sz="1500" spc="135" dirty="0">
                <a:latin typeface="Microsoft Sans Serif"/>
                <a:cs typeface="Microsoft Sans Serif"/>
              </a:rPr>
              <a:t>=</a:t>
            </a:r>
            <a:r>
              <a:rPr sz="1500" spc="-8" dirty="0">
                <a:latin typeface="Microsoft Sans Serif"/>
                <a:cs typeface="Microsoft Sans Serif"/>
              </a:rPr>
              <a:t> </a:t>
            </a:r>
            <a:r>
              <a:rPr sz="1500" spc="-15" dirty="0">
                <a:latin typeface="Microsoft Sans Serif"/>
                <a:cs typeface="Microsoft Sans Serif"/>
              </a:rPr>
              <a:t>670: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spc="-83" dirty="0">
                <a:latin typeface="Microsoft Sans Serif"/>
                <a:cs typeface="Microsoft Sans Serif"/>
              </a:rPr>
              <a:t>Observed(BC)</a:t>
            </a:r>
            <a:r>
              <a:rPr sz="1500" spc="-195" dirty="0">
                <a:latin typeface="Microsoft Sans Serif"/>
                <a:cs typeface="Microsoft Sans Serif"/>
              </a:rPr>
              <a:t> </a:t>
            </a:r>
            <a:r>
              <a:rPr sz="1500" spc="135" dirty="0">
                <a:latin typeface="Microsoft Sans Serif"/>
                <a:cs typeface="Microsoft Sans Serif"/>
              </a:rPr>
              <a:t>&gt;&gt;</a:t>
            </a:r>
            <a:r>
              <a:rPr sz="1500" spc="-4" dirty="0">
                <a:latin typeface="Microsoft Sans Serif"/>
                <a:cs typeface="Microsoft Sans Serif"/>
              </a:rPr>
              <a:t> </a:t>
            </a:r>
            <a:r>
              <a:rPr sz="1500" spc="-41" dirty="0">
                <a:latin typeface="Microsoft Sans Serif"/>
                <a:cs typeface="Microsoft Sans Serif"/>
              </a:rPr>
              <a:t>expected</a:t>
            </a:r>
            <a:r>
              <a:rPr sz="1500" spc="-113" dirty="0">
                <a:latin typeface="Microsoft Sans Serif"/>
                <a:cs typeface="Microsoft Sans Serif"/>
              </a:rPr>
              <a:t> </a:t>
            </a:r>
            <a:r>
              <a:rPr sz="1500" spc="-64" dirty="0">
                <a:latin typeface="Microsoft Sans Serif"/>
                <a:cs typeface="Microsoft Sans Serif"/>
              </a:rPr>
              <a:t>value</a:t>
            </a:r>
            <a:r>
              <a:rPr sz="1500" spc="-86" dirty="0">
                <a:latin typeface="Microsoft Sans Serif"/>
                <a:cs typeface="Microsoft Sans Serif"/>
              </a:rPr>
              <a:t> </a:t>
            </a:r>
            <a:r>
              <a:rPr sz="1500" spc="-38" dirty="0">
                <a:latin typeface="Microsoft Sans Serif"/>
                <a:cs typeface="Microsoft Sans Serif"/>
              </a:rPr>
              <a:t>(11.85)</a:t>
            </a:r>
            <a:endParaRPr sz="1500">
              <a:latin typeface="Microsoft Sans Serif"/>
              <a:cs typeface="Microsoft Sans Serif"/>
            </a:endParaRPr>
          </a:p>
          <a:p>
            <a:pPr marL="271463" indent="-243364">
              <a:spcBef>
                <a:spcPts val="1016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71463" algn="l"/>
                <a:tab pos="271939" algn="l"/>
              </a:tabLst>
            </a:pPr>
            <a:r>
              <a:rPr sz="1500" i="1" spc="-116" dirty="0">
                <a:latin typeface="Calibri"/>
                <a:cs typeface="Calibri"/>
              </a:rPr>
              <a:t>T</a:t>
            </a:r>
            <a:r>
              <a:rPr sz="1500" i="1" spc="11" dirty="0">
                <a:latin typeface="Calibri"/>
                <a:cs typeface="Calibri"/>
              </a:rPr>
              <a:t>o</a:t>
            </a:r>
            <a:r>
              <a:rPr sz="1500" i="1" spc="8" dirty="0">
                <a:latin typeface="Calibri"/>
                <a:cs typeface="Calibri"/>
              </a:rPr>
              <a:t>o</a:t>
            </a:r>
            <a:r>
              <a:rPr sz="1500" i="1" spc="-53" dirty="0">
                <a:latin typeface="Calibri"/>
                <a:cs typeface="Calibri"/>
              </a:rPr>
              <a:t> </a:t>
            </a:r>
            <a:r>
              <a:rPr sz="1500" i="1" spc="-8" dirty="0">
                <a:latin typeface="Calibri"/>
                <a:cs typeface="Calibri"/>
              </a:rPr>
              <a:t>m</a:t>
            </a:r>
            <a:r>
              <a:rPr sz="1500" i="1" spc="11" dirty="0">
                <a:latin typeface="Calibri"/>
                <a:cs typeface="Calibri"/>
              </a:rPr>
              <a:t>an</a:t>
            </a:r>
            <a:r>
              <a:rPr sz="1500" i="1" spc="8" dirty="0">
                <a:latin typeface="Calibri"/>
                <a:cs typeface="Calibri"/>
              </a:rPr>
              <a:t>y</a:t>
            </a:r>
            <a:r>
              <a:rPr sz="1500" i="1" spc="-64" dirty="0">
                <a:latin typeface="Calibri"/>
                <a:cs typeface="Calibri"/>
              </a:rPr>
              <a:t> </a:t>
            </a:r>
            <a:r>
              <a:rPr sz="1500" i="1" spc="11" dirty="0">
                <a:latin typeface="Calibri"/>
                <a:cs typeface="Calibri"/>
              </a:rPr>
              <a:t>nu</a:t>
            </a:r>
            <a:r>
              <a:rPr sz="1500" i="1" spc="-11" dirty="0">
                <a:latin typeface="Calibri"/>
                <a:cs typeface="Calibri"/>
              </a:rPr>
              <a:t>l</a:t>
            </a:r>
            <a:r>
              <a:rPr sz="1500" i="1" spc="4" dirty="0">
                <a:latin typeface="Calibri"/>
                <a:cs typeface="Calibri"/>
              </a:rPr>
              <a:t>l</a:t>
            </a:r>
            <a:r>
              <a:rPr sz="1500" i="1" spc="-15" dirty="0">
                <a:latin typeface="Calibri"/>
                <a:cs typeface="Calibri"/>
              </a:rPr>
              <a:t> </a:t>
            </a:r>
            <a:r>
              <a:rPr sz="1500" i="1" spc="4" dirty="0">
                <a:latin typeface="Calibri"/>
                <a:cs typeface="Calibri"/>
              </a:rPr>
              <a:t>t</a:t>
            </a:r>
            <a:r>
              <a:rPr sz="1500" i="1" spc="-15" dirty="0">
                <a:latin typeface="Calibri"/>
                <a:cs typeface="Calibri"/>
              </a:rPr>
              <a:t>r</a:t>
            </a:r>
            <a:r>
              <a:rPr sz="1500" i="1" spc="11" dirty="0">
                <a:latin typeface="Calibri"/>
                <a:cs typeface="Calibri"/>
              </a:rPr>
              <a:t>an</a:t>
            </a:r>
            <a:r>
              <a:rPr sz="1500" i="1" spc="30" dirty="0">
                <a:latin typeface="Calibri"/>
                <a:cs typeface="Calibri"/>
              </a:rPr>
              <a:t>s</a:t>
            </a:r>
            <a:r>
              <a:rPr sz="1500" i="1" spc="11" dirty="0">
                <a:latin typeface="Calibri"/>
                <a:cs typeface="Calibri"/>
              </a:rPr>
              <a:t>a</a:t>
            </a:r>
            <a:r>
              <a:rPr sz="1500" i="1" spc="-8" dirty="0">
                <a:latin typeface="Calibri"/>
                <a:cs typeface="Calibri"/>
              </a:rPr>
              <a:t>c</a:t>
            </a:r>
            <a:r>
              <a:rPr sz="1500" i="1" spc="4" dirty="0">
                <a:latin typeface="Calibri"/>
                <a:cs typeface="Calibri"/>
              </a:rPr>
              <a:t>t</a:t>
            </a:r>
            <a:r>
              <a:rPr sz="1500" i="1" spc="-15" dirty="0">
                <a:latin typeface="Calibri"/>
                <a:cs typeface="Calibri"/>
              </a:rPr>
              <a:t>i</a:t>
            </a:r>
            <a:r>
              <a:rPr sz="1500" i="1" spc="11" dirty="0">
                <a:latin typeface="Calibri"/>
                <a:cs typeface="Calibri"/>
              </a:rPr>
              <a:t>on</a:t>
            </a:r>
            <a:r>
              <a:rPr sz="1500" i="1" spc="8" dirty="0">
                <a:latin typeface="Calibri"/>
                <a:cs typeface="Calibri"/>
              </a:rPr>
              <a:t>s</a:t>
            </a:r>
            <a:r>
              <a:rPr sz="1500" i="1" spc="-90" dirty="0">
                <a:latin typeface="Calibri"/>
                <a:cs typeface="Calibri"/>
              </a:rPr>
              <a:t> </a:t>
            </a:r>
            <a:r>
              <a:rPr sz="1500" i="1" spc="-8" dirty="0">
                <a:latin typeface="Calibri"/>
                <a:cs typeface="Calibri"/>
              </a:rPr>
              <a:t>m</a:t>
            </a:r>
            <a:r>
              <a:rPr sz="1500" i="1" spc="11" dirty="0">
                <a:latin typeface="Calibri"/>
                <a:cs typeface="Calibri"/>
              </a:rPr>
              <a:t>a</a:t>
            </a:r>
            <a:r>
              <a:rPr sz="1500" i="1" spc="8" dirty="0">
                <a:latin typeface="Calibri"/>
                <a:cs typeface="Calibri"/>
              </a:rPr>
              <a:t>y</a:t>
            </a:r>
            <a:r>
              <a:rPr sz="1500" i="1" spc="-64" dirty="0">
                <a:latin typeface="Calibri"/>
                <a:cs typeface="Calibri"/>
              </a:rPr>
              <a:t> </a:t>
            </a:r>
            <a:r>
              <a:rPr sz="1500" i="1" spc="-11" dirty="0">
                <a:latin typeface="Calibri"/>
                <a:cs typeface="Calibri"/>
              </a:rPr>
              <a:t>“</a:t>
            </a:r>
            <a:r>
              <a:rPr sz="1500" i="1" spc="30" dirty="0">
                <a:latin typeface="Calibri"/>
                <a:cs typeface="Calibri"/>
              </a:rPr>
              <a:t>s</a:t>
            </a:r>
            <a:r>
              <a:rPr sz="1500" i="1" spc="11" dirty="0">
                <a:latin typeface="Calibri"/>
                <a:cs typeface="Calibri"/>
              </a:rPr>
              <a:t>po</a:t>
            </a:r>
            <a:r>
              <a:rPr sz="1500" i="1" spc="-11" dirty="0">
                <a:latin typeface="Calibri"/>
                <a:cs typeface="Calibri"/>
              </a:rPr>
              <a:t>i</a:t>
            </a:r>
            <a:r>
              <a:rPr sz="1500" i="1" spc="4" dirty="0">
                <a:latin typeface="Calibri"/>
                <a:cs typeface="Calibri"/>
              </a:rPr>
              <a:t>l</a:t>
            </a:r>
            <a:r>
              <a:rPr sz="1500" i="1" spc="-71" dirty="0">
                <a:latin typeface="Calibri"/>
                <a:cs typeface="Calibri"/>
              </a:rPr>
              <a:t> </a:t>
            </a:r>
            <a:r>
              <a:rPr sz="1500" i="1" spc="8" dirty="0">
                <a:latin typeface="Calibri"/>
                <a:cs typeface="Calibri"/>
              </a:rPr>
              <a:t>the</a:t>
            </a:r>
            <a:r>
              <a:rPr sz="1500" i="1" spc="-53" dirty="0">
                <a:latin typeface="Calibri"/>
                <a:cs typeface="Calibri"/>
              </a:rPr>
              <a:t> </a:t>
            </a:r>
            <a:r>
              <a:rPr sz="1500" i="1" spc="30" dirty="0">
                <a:latin typeface="Calibri"/>
                <a:cs typeface="Calibri"/>
              </a:rPr>
              <a:t>s</a:t>
            </a:r>
            <a:r>
              <a:rPr sz="1500" i="1" spc="11" dirty="0">
                <a:latin typeface="Calibri"/>
                <a:cs typeface="Calibri"/>
              </a:rPr>
              <a:t>oup</a:t>
            </a:r>
            <a:r>
              <a:rPr sz="1500" i="1" spc="-11" dirty="0">
                <a:latin typeface="Calibri"/>
                <a:cs typeface="Calibri"/>
              </a:rPr>
              <a:t>”</a:t>
            </a:r>
            <a:r>
              <a:rPr sz="1500" i="1" spc="4" dirty="0">
                <a:latin typeface="Calibri"/>
                <a:cs typeface="Calibri"/>
              </a:rPr>
              <a:t>!</a:t>
            </a:r>
            <a:endParaRPr sz="1500">
              <a:latin typeface="Calibri"/>
              <a:cs typeface="Calibri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5664565" y="1929431"/>
          <a:ext cx="3048000" cy="104708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145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762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dirty="0">
                          <a:latin typeface="Tahoma"/>
                          <a:cs typeface="Tahoma"/>
                        </a:rPr>
                        <a:t>B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10" dirty="0">
                          <a:latin typeface="Tahoma"/>
                          <a:cs typeface="Tahoma"/>
                        </a:rPr>
                        <a:t>¬B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17145" algn="ctr">
                        <a:lnSpc>
                          <a:spcPts val="1835"/>
                        </a:lnSpc>
                        <a:spcBef>
                          <a:spcPts val="705"/>
                        </a:spcBef>
                      </a:pPr>
                      <a:r>
                        <a:rPr sz="1700" baseline="10752" dirty="0">
                          <a:latin typeface="Tahoma"/>
                          <a:cs typeface="Tahoma"/>
                        </a:rPr>
                        <a:t>∑</a:t>
                      </a:r>
                      <a:r>
                        <a:rPr sz="800" dirty="0">
                          <a:latin typeface="Tahoma"/>
                          <a:cs typeface="Tahoma"/>
                        </a:rPr>
                        <a:t>row</a:t>
                      </a:r>
                      <a:endParaRPr sz="800">
                        <a:latin typeface="Tahoma"/>
                        <a:cs typeface="Tahoma"/>
                      </a:endParaRPr>
                    </a:p>
                  </a:txBody>
                  <a:tcPr marL="0" marR="0" marT="67151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762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dirty="0">
                          <a:latin typeface="Tahoma"/>
                          <a:cs typeface="Tahoma"/>
                        </a:rPr>
                        <a:t>C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333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778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397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1100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857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84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200" spc="-10" dirty="0">
                          <a:latin typeface="Tahoma"/>
                          <a:cs typeface="Tahoma"/>
                        </a:rPr>
                        <a:t>¬C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052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052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1968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200" spc="-20" dirty="0">
                          <a:latin typeface="Tahoma"/>
                          <a:cs typeface="Tahoma"/>
                        </a:rPr>
                        <a:t>100000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052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14604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200" spc="-20" dirty="0">
                          <a:latin typeface="Tahoma"/>
                          <a:cs typeface="Tahoma"/>
                        </a:rPr>
                        <a:t>101000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052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59">
                <a:tc>
                  <a:txBody>
                    <a:bodyPr/>
                    <a:lstStyle/>
                    <a:p>
                      <a:pPr marL="4445" algn="ctr">
                        <a:lnSpc>
                          <a:spcPts val="1825"/>
                        </a:lnSpc>
                        <a:spcBef>
                          <a:spcPts val="715"/>
                        </a:spcBef>
                      </a:pPr>
                      <a:r>
                        <a:rPr sz="1700" spc="-15" baseline="10752" dirty="0">
                          <a:latin typeface="Tahoma"/>
                          <a:cs typeface="Tahoma"/>
                        </a:rPr>
                        <a:t>∑</a:t>
                      </a:r>
                      <a:r>
                        <a:rPr sz="800" spc="-10" dirty="0">
                          <a:latin typeface="Tahoma"/>
                          <a:cs typeface="Tahoma"/>
                        </a:rPr>
                        <a:t>col.</a:t>
                      </a:r>
                      <a:endParaRPr sz="800">
                        <a:latin typeface="Tahoma"/>
                        <a:cs typeface="Tahoma"/>
                      </a:endParaRPr>
                    </a:p>
                  </a:txBody>
                  <a:tcPr marL="0" marR="0" marT="6810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1100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8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9050" algn="ct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101000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8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4604" algn="ct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102100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39528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5663041" y="4164663"/>
          <a:ext cx="3276600" cy="10527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34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9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145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4445"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200" dirty="0">
                          <a:latin typeface="Tahoma"/>
                          <a:cs typeface="Tahoma"/>
                        </a:rPr>
                        <a:t>B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433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200" spc="-10" dirty="0">
                          <a:latin typeface="Tahoma"/>
                          <a:cs typeface="Tahoma"/>
                        </a:rPr>
                        <a:t>¬B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433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tc>
                  <a:txBody>
                    <a:bodyPr/>
                    <a:lstStyle/>
                    <a:p>
                      <a:pPr marL="11430" algn="ctr">
                        <a:lnSpc>
                          <a:spcPts val="1805"/>
                        </a:lnSpc>
                        <a:spcBef>
                          <a:spcPts val="735"/>
                        </a:spcBef>
                      </a:pPr>
                      <a:r>
                        <a:rPr sz="1700" baseline="10752" dirty="0">
                          <a:latin typeface="Tahoma"/>
                          <a:cs typeface="Tahoma"/>
                        </a:rPr>
                        <a:t>∑</a:t>
                      </a:r>
                      <a:r>
                        <a:rPr sz="800" dirty="0">
                          <a:latin typeface="Tahoma"/>
                          <a:cs typeface="Tahoma"/>
                        </a:rPr>
                        <a:t>row</a:t>
                      </a:r>
                      <a:endParaRPr sz="800">
                        <a:latin typeface="Tahoma"/>
                        <a:cs typeface="Tahoma"/>
                      </a:endParaRPr>
                    </a:p>
                  </a:txBody>
                  <a:tcPr marL="0" marR="0" marT="7000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D3E1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11430"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200" dirty="0">
                          <a:latin typeface="Tahoma"/>
                          <a:cs typeface="Tahoma"/>
                        </a:rPr>
                        <a:t>C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433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200" spc="-15" dirty="0">
                          <a:latin typeface="Tahoma"/>
                          <a:cs typeface="Tahoma"/>
                        </a:rPr>
                        <a:t>100</a:t>
                      </a:r>
                      <a:r>
                        <a:rPr sz="1200" spc="114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200" spc="-20" dirty="0">
                          <a:latin typeface="Tahoma"/>
                          <a:cs typeface="Tahoma"/>
                        </a:rPr>
                        <a:t>(11.85)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433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"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433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620"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1100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433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83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40"/>
                        </a:spcBef>
                      </a:pPr>
                      <a:r>
                        <a:rPr sz="1200" spc="-10" dirty="0">
                          <a:latin typeface="Tahoma"/>
                          <a:cs typeface="Tahoma"/>
                        </a:rPr>
                        <a:t>¬C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91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440"/>
                        </a:spcBef>
                      </a:pPr>
                      <a:r>
                        <a:rPr sz="1200" spc="-15" dirty="0">
                          <a:latin typeface="Tahoma"/>
                          <a:cs typeface="Tahoma"/>
                        </a:rPr>
                        <a:t>1000</a:t>
                      </a:r>
                      <a:r>
                        <a:rPr sz="1200" spc="10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200" spc="-15" dirty="0">
                          <a:latin typeface="Tahoma"/>
                          <a:cs typeface="Tahoma"/>
                        </a:rPr>
                        <a:t>(988.15)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7620" algn="ctr">
                        <a:lnSpc>
                          <a:spcPct val="100000"/>
                        </a:lnSpc>
                        <a:spcBef>
                          <a:spcPts val="440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100000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tc>
                  <a:txBody>
                    <a:bodyPr/>
                    <a:lstStyle/>
                    <a:p>
                      <a:pPr marL="7620" algn="ctr">
                        <a:lnSpc>
                          <a:spcPct val="100000"/>
                        </a:lnSpc>
                        <a:spcBef>
                          <a:spcPts val="440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101000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8E6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98">
                <a:tc>
                  <a:txBody>
                    <a:bodyPr/>
                    <a:lstStyle/>
                    <a:p>
                      <a:pPr marL="7620" algn="ctr">
                        <a:lnSpc>
                          <a:spcPts val="1795"/>
                        </a:lnSpc>
                        <a:spcBef>
                          <a:spcPts val="745"/>
                        </a:spcBef>
                      </a:pPr>
                      <a:r>
                        <a:rPr sz="1700" spc="-15" baseline="10752" dirty="0">
                          <a:latin typeface="Tahoma"/>
                          <a:cs typeface="Tahoma"/>
                        </a:rPr>
                        <a:t>∑</a:t>
                      </a:r>
                      <a:r>
                        <a:rPr sz="800" spc="-10" dirty="0">
                          <a:latin typeface="Tahoma"/>
                          <a:cs typeface="Tahoma"/>
                        </a:rPr>
                        <a:t>col.</a:t>
                      </a:r>
                      <a:endParaRPr sz="800">
                        <a:latin typeface="Tahoma"/>
                        <a:cs typeface="Tahoma"/>
                      </a:endParaRPr>
                    </a:p>
                  </a:txBody>
                  <a:tcPr marL="0" marR="0" marT="70961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1200" spc="-20" dirty="0">
                          <a:latin typeface="Tahoma"/>
                          <a:cs typeface="Tahoma"/>
                        </a:rPr>
                        <a:t>1100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238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620" algn="ctr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1200" spc="-20" dirty="0">
                          <a:latin typeface="Tahoma"/>
                          <a:cs typeface="Tahoma"/>
                        </a:rPr>
                        <a:t>101000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238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620" algn="ctr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1200" spc="-25" dirty="0">
                          <a:latin typeface="Tahoma"/>
                          <a:cs typeface="Tahoma"/>
                        </a:rPr>
                        <a:t>102100</a:t>
                      </a:r>
                      <a:endParaRPr sz="1200">
                        <a:latin typeface="Tahoma"/>
                        <a:cs typeface="Tahoma"/>
                      </a:endParaRPr>
                    </a:p>
                  </a:txBody>
                  <a:tcPr marL="0" marR="0" marT="42386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7243763" y="3064669"/>
            <a:ext cx="1457325" cy="255358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24288" rIns="0" bIns="0" rtlCol="0">
            <a:spAutoFit/>
          </a:bodyPr>
          <a:lstStyle/>
          <a:p>
            <a:pPr marL="83820">
              <a:spcBef>
                <a:spcPts val="191"/>
              </a:spcBef>
            </a:pPr>
            <a:r>
              <a:rPr sz="1500" i="1" spc="4" dirty="0">
                <a:latin typeface="Calibri"/>
                <a:cs typeface="Calibri"/>
              </a:rPr>
              <a:t>null</a:t>
            </a:r>
            <a:r>
              <a:rPr sz="1500" i="1" spc="-41" dirty="0">
                <a:latin typeface="Calibri"/>
                <a:cs typeface="Calibri"/>
              </a:rPr>
              <a:t> </a:t>
            </a:r>
            <a:r>
              <a:rPr sz="1500" i="1" spc="8" dirty="0">
                <a:latin typeface="Calibri"/>
                <a:cs typeface="Calibri"/>
              </a:rPr>
              <a:t>transactions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57851" y="3857625"/>
            <a:ext cx="3278981" cy="210218"/>
          </a:xfrm>
          <a:prstGeom prst="rect">
            <a:avLst/>
          </a:prstGeom>
          <a:solidFill>
            <a:srgbClr val="92D050"/>
          </a:solidFill>
        </p:spPr>
        <p:txBody>
          <a:bodyPr vert="horz" wrap="square" lIns="0" tIns="30956" rIns="0" bIns="0" rtlCol="0">
            <a:spAutoFit/>
          </a:bodyPr>
          <a:lstStyle/>
          <a:p>
            <a:pPr marL="177165">
              <a:spcBef>
                <a:spcPts val="244"/>
              </a:spcBef>
            </a:pPr>
            <a:r>
              <a:rPr sz="1163" b="1" dirty="0">
                <a:latin typeface="Calibri"/>
                <a:cs typeface="Calibri"/>
              </a:rPr>
              <a:t>Contingency</a:t>
            </a:r>
            <a:r>
              <a:rPr sz="1163" b="1" spc="127" dirty="0">
                <a:latin typeface="Calibri"/>
                <a:cs typeface="Calibri"/>
              </a:rPr>
              <a:t> </a:t>
            </a:r>
            <a:r>
              <a:rPr sz="1163" b="1" spc="-8" dirty="0">
                <a:latin typeface="Calibri"/>
                <a:cs typeface="Calibri"/>
              </a:rPr>
              <a:t>table</a:t>
            </a:r>
            <a:r>
              <a:rPr sz="1163" b="1" spc="94" dirty="0">
                <a:latin typeface="Calibri"/>
                <a:cs typeface="Calibri"/>
              </a:rPr>
              <a:t> </a:t>
            </a:r>
            <a:r>
              <a:rPr sz="1163" b="1" spc="4" dirty="0">
                <a:latin typeface="Calibri"/>
                <a:cs typeface="Calibri"/>
              </a:rPr>
              <a:t>with</a:t>
            </a:r>
            <a:r>
              <a:rPr sz="1163" b="1" spc="60" dirty="0">
                <a:latin typeface="Calibri"/>
                <a:cs typeface="Calibri"/>
              </a:rPr>
              <a:t> </a:t>
            </a:r>
            <a:r>
              <a:rPr sz="1163" b="1" spc="15" dirty="0">
                <a:latin typeface="Calibri"/>
                <a:cs typeface="Calibri"/>
              </a:rPr>
              <a:t>expected</a:t>
            </a:r>
            <a:r>
              <a:rPr sz="1163" b="1" spc="-53" dirty="0">
                <a:latin typeface="Calibri"/>
                <a:cs typeface="Calibri"/>
              </a:rPr>
              <a:t> </a:t>
            </a:r>
            <a:r>
              <a:rPr sz="1163" b="1" spc="4" dirty="0">
                <a:latin typeface="Calibri"/>
                <a:cs typeface="Calibri"/>
              </a:rPr>
              <a:t>values</a:t>
            </a:r>
            <a:r>
              <a:rPr sz="1163" b="1" spc="49" dirty="0">
                <a:latin typeface="Calibri"/>
                <a:cs typeface="Calibri"/>
              </a:rPr>
              <a:t> </a:t>
            </a:r>
            <a:r>
              <a:rPr sz="1163" b="1" spc="4" dirty="0">
                <a:latin typeface="Calibri"/>
                <a:cs typeface="Calibri"/>
              </a:rPr>
              <a:t>added</a:t>
            </a:r>
            <a:endParaRPr sz="1163">
              <a:latin typeface="Calibri"/>
              <a:cs typeface="Calibri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6925234" y="2632234"/>
            <a:ext cx="320993" cy="542925"/>
            <a:chOff x="9233645" y="2366645"/>
            <a:chExt cx="427990" cy="723900"/>
          </a:xfrm>
        </p:grpSpPr>
        <p:sp>
          <p:nvSpPr>
            <p:cNvPr id="10" name="object 10"/>
            <p:cNvSpPr/>
            <p:nvPr/>
          </p:nvSpPr>
          <p:spPr>
            <a:xfrm>
              <a:off x="9233645" y="2366645"/>
              <a:ext cx="327025" cy="426084"/>
            </a:xfrm>
            <a:custGeom>
              <a:avLst/>
              <a:gdLst/>
              <a:ahLst/>
              <a:cxnLst/>
              <a:rect l="l" t="t" r="r" b="b"/>
              <a:pathLst>
                <a:path w="327025" h="426085">
                  <a:moveTo>
                    <a:pt x="223409" y="0"/>
                  </a:moveTo>
                  <a:lnTo>
                    <a:pt x="230521" y="45465"/>
                  </a:lnTo>
                  <a:lnTo>
                    <a:pt x="184956" y="65986"/>
                  </a:lnTo>
                  <a:lnTo>
                    <a:pt x="143704" y="90842"/>
                  </a:lnTo>
                  <a:lnTo>
                    <a:pt x="107055" y="119525"/>
                  </a:lnTo>
                  <a:lnTo>
                    <a:pt x="75297" y="151528"/>
                  </a:lnTo>
                  <a:lnTo>
                    <a:pt x="48720" y="186342"/>
                  </a:lnTo>
                  <a:lnTo>
                    <a:pt x="27613" y="223459"/>
                  </a:lnTo>
                  <a:lnTo>
                    <a:pt x="12264" y="262373"/>
                  </a:lnTo>
                  <a:lnTo>
                    <a:pt x="2963" y="302575"/>
                  </a:lnTo>
                  <a:lnTo>
                    <a:pt x="0" y="343557"/>
                  </a:lnTo>
                  <a:lnTo>
                    <a:pt x="3662" y="384811"/>
                  </a:lnTo>
                  <a:lnTo>
                    <a:pt x="14240" y="425830"/>
                  </a:lnTo>
                  <a:lnTo>
                    <a:pt x="19492" y="380088"/>
                  </a:lnTo>
                  <a:lnTo>
                    <a:pt x="32446" y="335851"/>
                  </a:lnTo>
                  <a:lnTo>
                    <a:pt x="52613" y="293734"/>
                  </a:lnTo>
                  <a:lnTo>
                    <a:pt x="79502" y="254349"/>
                  </a:lnTo>
                  <a:lnTo>
                    <a:pt x="112624" y="218310"/>
                  </a:lnTo>
                  <a:lnTo>
                    <a:pt x="151489" y="186229"/>
                  </a:lnTo>
                  <a:lnTo>
                    <a:pt x="195608" y="158721"/>
                  </a:lnTo>
                  <a:lnTo>
                    <a:pt x="244491" y="136397"/>
                  </a:lnTo>
                  <a:lnTo>
                    <a:pt x="251603" y="181863"/>
                  </a:lnTo>
                  <a:lnTo>
                    <a:pt x="326914" y="67182"/>
                  </a:lnTo>
                  <a:lnTo>
                    <a:pt x="223409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11" name="object 11"/>
            <p:cNvSpPr/>
            <p:nvPr/>
          </p:nvSpPr>
          <p:spPr>
            <a:xfrm>
              <a:off x="9236709" y="2747645"/>
              <a:ext cx="424815" cy="342900"/>
            </a:xfrm>
            <a:custGeom>
              <a:avLst/>
              <a:gdLst/>
              <a:ahLst/>
              <a:cxnLst/>
              <a:rect l="l" t="t" r="r" b="b"/>
              <a:pathLst>
                <a:path w="424815" h="342900">
                  <a:moveTo>
                    <a:pt x="0" y="0"/>
                  </a:moveTo>
                  <a:lnTo>
                    <a:pt x="14097" y="90931"/>
                  </a:lnTo>
                  <a:lnTo>
                    <a:pt x="23781" y="131515"/>
                  </a:lnTo>
                  <a:lnTo>
                    <a:pt x="39554" y="169438"/>
                  </a:lnTo>
                  <a:lnTo>
                    <a:pt x="60928" y="204408"/>
                  </a:lnTo>
                  <a:lnTo>
                    <a:pt x="87413" y="236130"/>
                  </a:lnTo>
                  <a:lnTo>
                    <a:pt x="118522" y="264310"/>
                  </a:lnTo>
                  <a:lnTo>
                    <a:pt x="153765" y="288655"/>
                  </a:lnTo>
                  <a:lnTo>
                    <a:pt x="192654" y="308869"/>
                  </a:lnTo>
                  <a:lnTo>
                    <a:pt x="234700" y="324659"/>
                  </a:lnTo>
                  <a:lnTo>
                    <a:pt x="279415" y="335730"/>
                  </a:lnTo>
                  <a:lnTo>
                    <a:pt x="326311" y="341789"/>
                  </a:lnTo>
                  <a:lnTo>
                    <a:pt x="374898" y="342541"/>
                  </a:lnTo>
                  <a:lnTo>
                    <a:pt x="424688" y="337692"/>
                  </a:lnTo>
                  <a:lnTo>
                    <a:pt x="410591" y="246760"/>
                  </a:lnTo>
                  <a:lnTo>
                    <a:pt x="360801" y="251611"/>
                  </a:lnTo>
                  <a:lnTo>
                    <a:pt x="312214" y="250866"/>
                  </a:lnTo>
                  <a:lnTo>
                    <a:pt x="265318" y="244816"/>
                  </a:lnTo>
                  <a:lnTo>
                    <a:pt x="220603" y="233755"/>
                  </a:lnTo>
                  <a:lnTo>
                    <a:pt x="178557" y="217975"/>
                  </a:lnTo>
                  <a:lnTo>
                    <a:pt x="139668" y="197770"/>
                  </a:lnTo>
                  <a:lnTo>
                    <a:pt x="104425" y="173432"/>
                  </a:lnTo>
                  <a:lnTo>
                    <a:pt x="73316" y="145255"/>
                  </a:lnTo>
                  <a:lnTo>
                    <a:pt x="46831" y="113530"/>
                  </a:lnTo>
                  <a:lnTo>
                    <a:pt x="25457" y="78550"/>
                  </a:lnTo>
                  <a:lnTo>
                    <a:pt x="9684" y="406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D00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</p:grpSp>
      <p:sp>
        <p:nvSpPr>
          <p:cNvPr id="12" name="object 12"/>
          <p:cNvSpPr/>
          <p:nvPr/>
        </p:nvSpPr>
        <p:spPr>
          <a:xfrm>
            <a:off x="6925333" y="2632234"/>
            <a:ext cx="320993" cy="542925"/>
          </a:xfrm>
          <a:custGeom>
            <a:avLst/>
            <a:gdLst/>
            <a:ahLst/>
            <a:cxnLst/>
            <a:rect l="l" t="t" r="r" b="b"/>
            <a:pathLst>
              <a:path w="427990" h="723900">
                <a:moveTo>
                  <a:pt x="2932" y="381000"/>
                </a:moveTo>
                <a:lnTo>
                  <a:pt x="12616" y="421609"/>
                </a:lnTo>
                <a:lnTo>
                  <a:pt x="28390" y="459550"/>
                </a:lnTo>
                <a:lnTo>
                  <a:pt x="49763" y="494530"/>
                </a:lnTo>
                <a:lnTo>
                  <a:pt x="76249" y="526255"/>
                </a:lnTo>
                <a:lnTo>
                  <a:pt x="107357" y="554432"/>
                </a:lnTo>
                <a:lnTo>
                  <a:pt x="142600" y="578770"/>
                </a:lnTo>
                <a:lnTo>
                  <a:pt x="181489" y="598975"/>
                </a:lnTo>
                <a:lnTo>
                  <a:pt x="223536" y="614755"/>
                </a:lnTo>
                <a:lnTo>
                  <a:pt x="268251" y="625816"/>
                </a:lnTo>
                <a:lnTo>
                  <a:pt x="315146" y="631866"/>
                </a:lnTo>
                <a:lnTo>
                  <a:pt x="363733" y="632611"/>
                </a:lnTo>
                <a:lnTo>
                  <a:pt x="413523" y="627760"/>
                </a:lnTo>
                <a:lnTo>
                  <a:pt x="427620" y="718692"/>
                </a:lnTo>
                <a:lnTo>
                  <a:pt x="377830" y="723541"/>
                </a:lnTo>
                <a:lnTo>
                  <a:pt x="329243" y="722789"/>
                </a:lnTo>
                <a:lnTo>
                  <a:pt x="282348" y="716730"/>
                </a:lnTo>
                <a:lnTo>
                  <a:pt x="237633" y="705659"/>
                </a:lnTo>
                <a:lnTo>
                  <a:pt x="195586" y="689869"/>
                </a:lnTo>
                <a:lnTo>
                  <a:pt x="156697" y="669655"/>
                </a:lnTo>
                <a:lnTo>
                  <a:pt x="121454" y="645310"/>
                </a:lnTo>
                <a:lnTo>
                  <a:pt x="90346" y="617130"/>
                </a:lnTo>
                <a:lnTo>
                  <a:pt x="63860" y="585408"/>
                </a:lnTo>
                <a:lnTo>
                  <a:pt x="42487" y="550438"/>
                </a:lnTo>
                <a:lnTo>
                  <a:pt x="26713" y="512515"/>
                </a:lnTo>
                <a:lnTo>
                  <a:pt x="17029" y="471931"/>
                </a:lnTo>
                <a:lnTo>
                  <a:pt x="2932" y="381000"/>
                </a:lnTo>
                <a:lnTo>
                  <a:pt x="0" y="335053"/>
                </a:lnTo>
                <a:lnTo>
                  <a:pt x="5135" y="289764"/>
                </a:lnTo>
                <a:lnTo>
                  <a:pt x="17904" y="245777"/>
                </a:lnTo>
                <a:lnTo>
                  <a:pt x="37869" y="203742"/>
                </a:lnTo>
                <a:lnTo>
                  <a:pt x="64595" y="164303"/>
                </a:lnTo>
                <a:lnTo>
                  <a:pt x="97646" y="128110"/>
                </a:lnTo>
                <a:lnTo>
                  <a:pt x="136586" y="95807"/>
                </a:lnTo>
                <a:lnTo>
                  <a:pt x="180979" y="68044"/>
                </a:lnTo>
                <a:lnTo>
                  <a:pt x="230389" y="45465"/>
                </a:lnTo>
                <a:lnTo>
                  <a:pt x="223277" y="0"/>
                </a:lnTo>
                <a:lnTo>
                  <a:pt x="326782" y="67182"/>
                </a:lnTo>
                <a:lnTo>
                  <a:pt x="251471" y="181863"/>
                </a:lnTo>
                <a:lnTo>
                  <a:pt x="244359" y="136397"/>
                </a:lnTo>
                <a:lnTo>
                  <a:pt x="195476" y="158721"/>
                </a:lnTo>
                <a:lnTo>
                  <a:pt x="151357" y="186229"/>
                </a:lnTo>
                <a:lnTo>
                  <a:pt x="112492" y="218310"/>
                </a:lnTo>
                <a:lnTo>
                  <a:pt x="79370" y="254349"/>
                </a:lnTo>
                <a:lnTo>
                  <a:pt x="52481" y="293734"/>
                </a:lnTo>
                <a:lnTo>
                  <a:pt x="32315" y="335851"/>
                </a:lnTo>
                <a:lnTo>
                  <a:pt x="19360" y="380088"/>
                </a:lnTo>
                <a:lnTo>
                  <a:pt x="14108" y="425830"/>
                </a:lnTo>
              </a:path>
            </a:pathLst>
          </a:custGeom>
          <a:ln w="19050">
            <a:solidFill>
              <a:srgbClr val="6B859A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grpSp>
        <p:nvGrpSpPr>
          <p:cNvPr id="13" name="object 13"/>
          <p:cNvGrpSpPr/>
          <p:nvPr/>
        </p:nvGrpSpPr>
        <p:grpSpPr>
          <a:xfrm>
            <a:off x="4707349" y="2607849"/>
            <a:ext cx="627221" cy="263843"/>
            <a:chOff x="6276466" y="2334132"/>
            <a:chExt cx="836294" cy="351790"/>
          </a:xfrm>
        </p:grpSpPr>
        <p:sp>
          <p:nvSpPr>
            <p:cNvPr id="14" name="object 14"/>
            <p:cNvSpPr/>
            <p:nvPr/>
          </p:nvSpPr>
          <p:spPr>
            <a:xfrm>
              <a:off x="6285991" y="2343657"/>
              <a:ext cx="817244" cy="332740"/>
            </a:xfrm>
            <a:custGeom>
              <a:avLst/>
              <a:gdLst/>
              <a:ahLst/>
              <a:cxnLst/>
              <a:rect l="l" t="t" r="r" b="b"/>
              <a:pathLst>
                <a:path w="817245" h="332739">
                  <a:moveTo>
                    <a:pt x="658240" y="0"/>
                  </a:moveTo>
                  <a:lnTo>
                    <a:pt x="671322" y="66420"/>
                  </a:lnTo>
                  <a:lnTo>
                    <a:pt x="0" y="199389"/>
                  </a:lnTo>
                  <a:lnTo>
                    <a:pt x="26288" y="332231"/>
                  </a:lnTo>
                  <a:lnTo>
                    <a:pt x="697611" y="199262"/>
                  </a:lnTo>
                  <a:lnTo>
                    <a:pt x="710818" y="265556"/>
                  </a:lnTo>
                  <a:lnTo>
                    <a:pt x="817244" y="106552"/>
                  </a:lnTo>
                  <a:lnTo>
                    <a:pt x="658240" y="0"/>
                  </a:lnTo>
                  <a:close/>
                </a:path>
              </a:pathLst>
            </a:custGeom>
            <a:solidFill>
              <a:srgbClr val="92D050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15" name="object 15"/>
            <p:cNvSpPr/>
            <p:nvPr/>
          </p:nvSpPr>
          <p:spPr>
            <a:xfrm>
              <a:off x="6285991" y="2343657"/>
              <a:ext cx="817244" cy="332740"/>
            </a:xfrm>
            <a:custGeom>
              <a:avLst/>
              <a:gdLst/>
              <a:ahLst/>
              <a:cxnLst/>
              <a:rect l="l" t="t" r="r" b="b"/>
              <a:pathLst>
                <a:path w="817245" h="332739">
                  <a:moveTo>
                    <a:pt x="0" y="199389"/>
                  </a:moveTo>
                  <a:lnTo>
                    <a:pt x="671322" y="66420"/>
                  </a:lnTo>
                  <a:lnTo>
                    <a:pt x="658240" y="0"/>
                  </a:lnTo>
                  <a:lnTo>
                    <a:pt x="817244" y="106552"/>
                  </a:lnTo>
                  <a:lnTo>
                    <a:pt x="710818" y="265556"/>
                  </a:lnTo>
                  <a:lnTo>
                    <a:pt x="697611" y="199262"/>
                  </a:lnTo>
                  <a:lnTo>
                    <a:pt x="26288" y="332231"/>
                  </a:lnTo>
                  <a:lnTo>
                    <a:pt x="0" y="199389"/>
                  </a:lnTo>
                  <a:close/>
                </a:path>
              </a:pathLst>
            </a:custGeom>
            <a:ln w="19050">
              <a:solidFill>
                <a:srgbClr val="6B859A"/>
              </a:solidFill>
            </a:ln>
          </p:spPr>
          <p:txBody>
            <a:bodyPr wrap="square" lIns="0" tIns="0" rIns="0" bIns="0" rtlCol="0"/>
            <a:lstStyle/>
            <a:p>
              <a:endParaRPr sz="1350"/>
            </a:p>
          </p:txBody>
        </p:sp>
      </p:grp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pc="5" smtClean="0"/>
              <a:pPr marL="38100">
                <a:lnSpc>
                  <a:spcPts val="1760"/>
                </a:lnSpc>
              </a:pPr>
              <a:t>79</a:t>
            </a:fld>
            <a:endParaRPr spc="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3419" y="1335343"/>
            <a:ext cx="5839301" cy="517449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sz="3300" spc="-8" dirty="0">
                <a:latin typeface="Calibri"/>
                <a:cs typeface="Calibri"/>
              </a:rPr>
              <a:t>Basic</a:t>
            </a:r>
            <a:r>
              <a:rPr sz="3300" spc="-30" dirty="0">
                <a:latin typeface="Calibri"/>
                <a:cs typeface="Calibri"/>
              </a:rPr>
              <a:t> </a:t>
            </a:r>
            <a:r>
              <a:rPr sz="3300" spc="-4" dirty="0">
                <a:latin typeface="Calibri"/>
                <a:cs typeface="Calibri"/>
              </a:rPr>
              <a:t>Concepts:</a:t>
            </a:r>
            <a:r>
              <a:rPr sz="3300" spc="-23" dirty="0">
                <a:latin typeface="Calibri"/>
                <a:cs typeface="Calibri"/>
              </a:rPr>
              <a:t> </a:t>
            </a:r>
            <a:r>
              <a:rPr sz="3300" spc="-4" dirty="0">
                <a:latin typeface="Calibri"/>
                <a:cs typeface="Calibri"/>
              </a:rPr>
              <a:t>Frequent</a:t>
            </a:r>
            <a:r>
              <a:rPr sz="3300" spc="-23" dirty="0">
                <a:latin typeface="Calibri"/>
                <a:cs typeface="Calibri"/>
              </a:rPr>
              <a:t> </a:t>
            </a:r>
            <a:r>
              <a:rPr sz="3300" spc="-4" dirty="0">
                <a:latin typeface="Calibri"/>
                <a:cs typeface="Calibri"/>
              </a:rPr>
              <a:t>Patterns</a:t>
            </a:r>
            <a:endParaRPr sz="330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8726" y="1152888"/>
            <a:ext cx="8525021" cy="4606363"/>
          </a:xfrm>
          <a:prstGeom prst="rect">
            <a:avLst/>
          </a:prstGeom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1993" y="2705287"/>
            <a:ext cx="6684645" cy="2917031"/>
            <a:chOff x="802657" y="2464049"/>
            <a:chExt cx="8912860" cy="38893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02657" y="2464049"/>
              <a:ext cx="8469533" cy="385970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96399" y="2867025"/>
              <a:ext cx="409575" cy="828675"/>
            </a:xfrm>
            <a:custGeom>
              <a:avLst/>
              <a:gdLst/>
              <a:ahLst/>
              <a:cxnLst/>
              <a:rect l="l" t="t" r="r" b="b"/>
              <a:pathLst>
                <a:path w="409575" h="828675">
                  <a:moveTo>
                    <a:pt x="204850" y="0"/>
                  </a:moveTo>
                  <a:lnTo>
                    <a:pt x="0" y="414274"/>
                  </a:lnTo>
                  <a:lnTo>
                    <a:pt x="204850" y="828675"/>
                  </a:lnTo>
                  <a:lnTo>
                    <a:pt x="204850" y="621538"/>
                  </a:lnTo>
                  <a:lnTo>
                    <a:pt x="409575" y="621538"/>
                  </a:lnTo>
                  <a:lnTo>
                    <a:pt x="409575" y="207137"/>
                  </a:lnTo>
                  <a:lnTo>
                    <a:pt x="204850" y="207137"/>
                  </a:lnTo>
                  <a:lnTo>
                    <a:pt x="204850" y="0"/>
                  </a:lnTo>
                  <a:close/>
                </a:path>
              </a:pathLst>
            </a:custGeom>
            <a:solidFill>
              <a:srgbClr val="92D050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5" name="object 5"/>
            <p:cNvSpPr/>
            <p:nvPr/>
          </p:nvSpPr>
          <p:spPr>
            <a:xfrm>
              <a:off x="9296399" y="2867025"/>
              <a:ext cx="409575" cy="828675"/>
            </a:xfrm>
            <a:custGeom>
              <a:avLst/>
              <a:gdLst/>
              <a:ahLst/>
              <a:cxnLst/>
              <a:rect l="l" t="t" r="r" b="b"/>
              <a:pathLst>
                <a:path w="409575" h="828675">
                  <a:moveTo>
                    <a:pt x="409575" y="621538"/>
                  </a:moveTo>
                  <a:lnTo>
                    <a:pt x="204850" y="621538"/>
                  </a:lnTo>
                  <a:lnTo>
                    <a:pt x="204850" y="828675"/>
                  </a:lnTo>
                  <a:lnTo>
                    <a:pt x="0" y="414274"/>
                  </a:lnTo>
                  <a:lnTo>
                    <a:pt x="204850" y="0"/>
                  </a:lnTo>
                  <a:lnTo>
                    <a:pt x="204850" y="207137"/>
                  </a:lnTo>
                  <a:lnTo>
                    <a:pt x="409575" y="207137"/>
                  </a:lnTo>
                  <a:lnTo>
                    <a:pt x="409575" y="621538"/>
                  </a:lnTo>
                  <a:close/>
                </a:path>
              </a:pathLst>
            </a:custGeom>
            <a:ln w="19050">
              <a:solidFill>
                <a:srgbClr val="6B859A"/>
              </a:solidFill>
            </a:ln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6" name="object 6"/>
            <p:cNvSpPr/>
            <p:nvPr/>
          </p:nvSpPr>
          <p:spPr>
            <a:xfrm>
              <a:off x="9296399" y="3857625"/>
              <a:ext cx="409575" cy="2486025"/>
            </a:xfrm>
            <a:custGeom>
              <a:avLst/>
              <a:gdLst/>
              <a:ahLst/>
              <a:cxnLst/>
              <a:rect l="l" t="t" r="r" b="b"/>
              <a:pathLst>
                <a:path w="409575" h="2486025">
                  <a:moveTo>
                    <a:pt x="185166" y="0"/>
                  </a:moveTo>
                  <a:lnTo>
                    <a:pt x="0" y="1242949"/>
                  </a:lnTo>
                  <a:lnTo>
                    <a:pt x="185166" y="2486025"/>
                  </a:lnTo>
                  <a:lnTo>
                    <a:pt x="185166" y="1864512"/>
                  </a:lnTo>
                  <a:lnTo>
                    <a:pt x="409575" y="1864512"/>
                  </a:lnTo>
                  <a:lnTo>
                    <a:pt x="409575" y="621538"/>
                  </a:lnTo>
                  <a:lnTo>
                    <a:pt x="185166" y="621538"/>
                  </a:lnTo>
                  <a:lnTo>
                    <a:pt x="185166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7" name="object 7"/>
            <p:cNvSpPr/>
            <p:nvPr/>
          </p:nvSpPr>
          <p:spPr>
            <a:xfrm>
              <a:off x="9296399" y="3857625"/>
              <a:ext cx="409575" cy="2486025"/>
            </a:xfrm>
            <a:custGeom>
              <a:avLst/>
              <a:gdLst/>
              <a:ahLst/>
              <a:cxnLst/>
              <a:rect l="l" t="t" r="r" b="b"/>
              <a:pathLst>
                <a:path w="409575" h="2486025">
                  <a:moveTo>
                    <a:pt x="409575" y="1864512"/>
                  </a:moveTo>
                  <a:lnTo>
                    <a:pt x="185166" y="1864512"/>
                  </a:lnTo>
                  <a:lnTo>
                    <a:pt x="185166" y="2486025"/>
                  </a:lnTo>
                  <a:lnTo>
                    <a:pt x="0" y="1242949"/>
                  </a:lnTo>
                  <a:lnTo>
                    <a:pt x="185166" y="0"/>
                  </a:lnTo>
                  <a:lnTo>
                    <a:pt x="185166" y="621538"/>
                  </a:lnTo>
                  <a:lnTo>
                    <a:pt x="409575" y="621538"/>
                  </a:lnTo>
                  <a:lnTo>
                    <a:pt x="409575" y="1864512"/>
                  </a:lnTo>
                  <a:close/>
                </a:path>
              </a:pathLst>
            </a:custGeom>
            <a:ln w="19050">
              <a:solidFill>
                <a:srgbClr val="6B859A"/>
              </a:solidFill>
            </a:ln>
          </p:spPr>
          <p:txBody>
            <a:bodyPr wrap="square" lIns="0" tIns="0" rIns="0" bIns="0" rtlCol="0"/>
            <a:lstStyle/>
            <a:p>
              <a:endParaRPr sz="1350"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570070" y="1360360"/>
            <a:ext cx="5801678" cy="425597"/>
          </a:xfrm>
          <a:prstGeom prst="rect">
            <a:avLst/>
          </a:prstGeom>
        </p:spPr>
        <p:txBody>
          <a:bodyPr vert="horz" wrap="square" lIns="0" tIns="10001" rIns="0" bIns="0" rtlCol="0">
            <a:spAutoFit/>
          </a:bodyPr>
          <a:lstStyle/>
          <a:p>
            <a:pPr marL="9525">
              <a:spcBef>
                <a:spcPts val="79"/>
              </a:spcBef>
            </a:pPr>
            <a:r>
              <a:rPr sz="2700" spc="-131" dirty="0"/>
              <a:t>I</a:t>
            </a:r>
            <a:r>
              <a:rPr sz="2700" spc="-150" dirty="0"/>
              <a:t>nterest</a:t>
            </a:r>
            <a:r>
              <a:rPr sz="2700" spc="-53" dirty="0"/>
              <a:t>i</a:t>
            </a:r>
            <a:r>
              <a:rPr sz="2700" spc="-165" dirty="0"/>
              <a:t>n</a:t>
            </a:r>
            <a:r>
              <a:rPr sz="2700" spc="-195" dirty="0"/>
              <a:t>g</a:t>
            </a:r>
            <a:r>
              <a:rPr sz="2700" spc="-344" dirty="0"/>
              <a:t>ness</a:t>
            </a:r>
            <a:r>
              <a:rPr sz="2700" spc="15" dirty="0"/>
              <a:t> </a:t>
            </a:r>
            <a:r>
              <a:rPr sz="2700" spc="-116" dirty="0"/>
              <a:t>Me</a:t>
            </a:r>
            <a:r>
              <a:rPr sz="2700" spc="-124" dirty="0"/>
              <a:t>a</a:t>
            </a:r>
            <a:r>
              <a:rPr sz="2700" spc="-278" dirty="0"/>
              <a:t>sure</a:t>
            </a:r>
            <a:r>
              <a:rPr sz="2700" spc="-281" dirty="0"/>
              <a:t>s</a:t>
            </a:r>
            <a:r>
              <a:rPr sz="2700" spc="15" dirty="0"/>
              <a:t> </a:t>
            </a:r>
            <a:r>
              <a:rPr sz="2700" dirty="0"/>
              <a:t>&amp;</a:t>
            </a:r>
            <a:r>
              <a:rPr sz="2700" spc="15" dirty="0"/>
              <a:t> </a:t>
            </a:r>
            <a:r>
              <a:rPr sz="2700" spc="-210" dirty="0"/>
              <a:t>Nu</a:t>
            </a:r>
            <a:r>
              <a:rPr sz="2700" spc="-53" dirty="0"/>
              <a:t>l</a:t>
            </a:r>
            <a:r>
              <a:rPr sz="2700" spc="-26" dirty="0"/>
              <a:t>l</a:t>
            </a:r>
            <a:r>
              <a:rPr sz="2700" dirty="0"/>
              <a:t>-</a:t>
            </a:r>
            <a:r>
              <a:rPr sz="2700" spc="-135" dirty="0"/>
              <a:t>I</a:t>
            </a:r>
            <a:r>
              <a:rPr sz="2700" spc="-255" dirty="0"/>
              <a:t>n</a:t>
            </a:r>
            <a:r>
              <a:rPr sz="2700" spc="-293" dirty="0"/>
              <a:t>v</a:t>
            </a:r>
            <a:r>
              <a:rPr sz="2700" spc="-41" dirty="0"/>
              <a:t>a</a:t>
            </a:r>
            <a:r>
              <a:rPr sz="2700" spc="-15" dirty="0"/>
              <a:t>r</a:t>
            </a:r>
            <a:r>
              <a:rPr sz="2700" spc="11" dirty="0"/>
              <a:t>i</a:t>
            </a:r>
            <a:r>
              <a:rPr sz="2700" spc="-41" dirty="0"/>
              <a:t>a</a:t>
            </a:r>
            <a:r>
              <a:rPr sz="2700" spc="-334" dirty="0"/>
              <a:t>nc</a:t>
            </a:r>
            <a:r>
              <a:rPr sz="2700" spc="-150" dirty="0"/>
              <a:t>e</a:t>
            </a:r>
            <a:endParaRPr sz="2700"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pc="5" smtClean="0"/>
              <a:pPr marL="38100">
                <a:lnSpc>
                  <a:spcPts val="1760"/>
                </a:lnSpc>
              </a:pPr>
              <a:t>80</a:t>
            </a:fld>
            <a:endParaRPr spc="4" dirty="0"/>
          </a:p>
        </p:txBody>
      </p:sp>
      <p:sp>
        <p:nvSpPr>
          <p:cNvPr id="9" name="object 9"/>
          <p:cNvSpPr txBox="1"/>
          <p:nvPr/>
        </p:nvSpPr>
        <p:spPr>
          <a:xfrm>
            <a:off x="570071" y="1875615"/>
            <a:ext cx="5613559" cy="593111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252413" indent="-243364">
              <a:spcBef>
                <a:spcPts val="525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z="1500" i="1" spc="-4" dirty="0">
                <a:solidFill>
                  <a:srgbClr val="FF0000"/>
                </a:solidFill>
                <a:latin typeface="Calibri"/>
                <a:cs typeface="Calibri"/>
              </a:rPr>
              <a:t>Null</a:t>
            </a:r>
            <a:r>
              <a:rPr sz="1500" i="1" spc="-1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500" i="1" spc="4" dirty="0">
                <a:solidFill>
                  <a:srgbClr val="FF0000"/>
                </a:solidFill>
                <a:latin typeface="Calibri"/>
                <a:cs typeface="Calibri"/>
              </a:rPr>
              <a:t>invariance</a:t>
            </a:r>
            <a:r>
              <a:rPr sz="1500" i="1" spc="4" dirty="0">
                <a:latin typeface="Calibri"/>
                <a:cs typeface="Calibri"/>
              </a:rPr>
              <a:t>:</a:t>
            </a:r>
            <a:r>
              <a:rPr sz="1500" i="1" spc="-71" dirty="0">
                <a:latin typeface="Calibri"/>
                <a:cs typeface="Calibri"/>
              </a:rPr>
              <a:t> </a:t>
            </a:r>
            <a:r>
              <a:rPr sz="1500" spc="-11" dirty="0">
                <a:latin typeface="Calibri"/>
                <a:cs typeface="Calibri"/>
              </a:rPr>
              <a:t>Value</a:t>
            </a:r>
            <a:r>
              <a:rPr sz="1500" spc="-26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does</a:t>
            </a:r>
            <a:r>
              <a:rPr sz="1500" spc="-34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not </a:t>
            </a:r>
            <a:r>
              <a:rPr sz="1500" spc="4" dirty="0">
                <a:latin typeface="Calibri"/>
                <a:cs typeface="Calibri"/>
              </a:rPr>
              <a:t>change</a:t>
            </a:r>
            <a:r>
              <a:rPr sz="1500" spc="-26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with</a:t>
            </a:r>
            <a:r>
              <a:rPr sz="1500" spc="-15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the</a:t>
            </a:r>
            <a:r>
              <a:rPr sz="1500" spc="26" dirty="0">
                <a:latin typeface="Calibri"/>
                <a:cs typeface="Calibri"/>
              </a:rPr>
              <a:t> </a:t>
            </a:r>
            <a:r>
              <a:rPr sz="1500" spc="8" dirty="0">
                <a:latin typeface="Calibri"/>
                <a:cs typeface="Calibri"/>
              </a:rPr>
              <a:t>#</a:t>
            </a:r>
            <a:r>
              <a:rPr sz="1500" spc="-23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of</a:t>
            </a:r>
            <a:r>
              <a:rPr sz="1500" spc="-19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null-transactions</a:t>
            </a:r>
            <a:endParaRPr sz="1500">
              <a:latin typeface="Calibri"/>
              <a:cs typeface="Calibri"/>
            </a:endParaRPr>
          </a:p>
          <a:p>
            <a:pPr marL="252413" indent="-243364">
              <a:spcBef>
                <a:spcPts val="454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z="1500" spc="11" dirty="0">
                <a:latin typeface="Calibri"/>
                <a:cs typeface="Calibri"/>
              </a:rPr>
              <a:t>A</a:t>
            </a:r>
            <a:r>
              <a:rPr sz="1500" spc="-41" dirty="0">
                <a:latin typeface="Calibri"/>
                <a:cs typeface="Calibri"/>
              </a:rPr>
              <a:t> </a:t>
            </a:r>
            <a:r>
              <a:rPr sz="1500" spc="-23" dirty="0">
                <a:latin typeface="Calibri"/>
                <a:cs typeface="Calibri"/>
              </a:rPr>
              <a:t>few</a:t>
            </a:r>
            <a:r>
              <a:rPr sz="1500" spc="34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interestingness</a:t>
            </a:r>
            <a:r>
              <a:rPr sz="1500" spc="-34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measures:</a:t>
            </a:r>
            <a:r>
              <a:rPr sz="1500" spc="266" dirty="0">
                <a:latin typeface="Calibri"/>
                <a:cs typeface="Calibri"/>
              </a:rPr>
              <a:t> </a:t>
            </a:r>
            <a:r>
              <a:rPr sz="1500" spc="8" dirty="0">
                <a:latin typeface="Calibri"/>
                <a:cs typeface="Calibri"/>
              </a:rPr>
              <a:t>Some</a:t>
            </a:r>
            <a:r>
              <a:rPr sz="1500" spc="-26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are</a:t>
            </a:r>
            <a:r>
              <a:rPr sz="1500" spc="-26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null</a:t>
            </a:r>
            <a:r>
              <a:rPr sz="1500" spc="-15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invariant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50919" y="2978944"/>
            <a:ext cx="1571625" cy="487634"/>
          </a:xfrm>
          <a:prstGeom prst="rect">
            <a:avLst/>
          </a:prstGeom>
          <a:solidFill>
            <a:srgbClr val="92D050"/>
          </a:solidFill>
        </p:spPr>
        <p:txBody>
          <a:bodyPr vert="horz" wrap="square" lIns="0" tIns="25718" rIns="0" bIns="0" rtlCol="0">
            <a:spAutoFit/>
          </a:bodyPr>
          <a:lstStyle/>
          <a:p>
            <a:pPr marL="71438" marR="178118">
              <a:spcBef>
                <a:spcPts val="203"/>
              </a:spcBef>
            </a:pPr>
            <a:r>
              <a:rPr sz="1500" b="1" spc="19" dirty="0">
                <a:latin typeface="Calibri"/>
                <a:cs typeface="Calibri"/>
              </a:rPr>
              <a:t>Χ</a:t>
            </a:r>
            <a:r>
              <a:rPr sz="1519" b="1" spc="-39" baseline="24691" dirty="0">
                <a:latin typeface="Arial"/>
                <a:cs typeface="Arial"/>
              </a:rPr>
              <a:t>2</a:t>
            </a:r>
            <a:r>
              <a:rPr sz="1519" b="1" spc="-50" baseline="24691" dirty="0">
                <a:latin typeface="Arial"/>
                <a:cs typeface="Arial"/>
              </a:rPr>
              <a:t> </a:t>
            </a:r>
            <a:r>
              <a:rPr sz="1500" i="1" spc="-53" dirty="0">
                <a:latin typeface="Arial"/>
                <a:cs typeface="Arial"/>
              </a:rPr>
              <a:t>a</a:t>
            </a:r>
            <a:r>
              <a:rPr sz="1500" i="1" spc="-165" dirty="0">
                <a:latin typeface="Arial"/>
                <a:cs typeface="Arial"/>
              </a:rPr>
              <a:t>n</a:t>
            </a:r>
            <a:r>
              <a:rPr sz="1500" i="1" spc="-75" dirty="0">
                <a:latin typeface="Arial"/>
                <a:cs typeface="Arial"/>
              </a:rPr>
              <a:t>d</a:t>
            </a:r>
            <a:r>
              <a:rPr sz="1500" i="1" spc="-113" dirty="0">
                <a:latin typeface="Arial"/>
                <a:cs typeface="Arial"/>
              </a:rPr>
              <a:t> </a:t>
            </a:r>
            <a:r>
              <a:rPr sz="1500" i="1" spc="-4" dirty="0">
                <a:latin typeface="Arial"/>
                <a:cs typeface="Arial"/>
              </a:rPr>
              <a:t>l</a:t>
            </a:r>
            <a:r>
              <a:rPr sz="1500" i="1" spc="4" dirty="0">
                <a:latin typeface="Arial"/>
                <a:cs typeface="Arial"/>
              </a:rPr>
              <a:t>i</a:t>
            </a:r>
            <a:r>
              <a:rPr sz="1500" i="1" spc="41" dirty="0">
                <a:latin typeface="Arial"/>
                <a:cs typeface="Arial"/>
              </a:rPr>
              <a:t>ft</a:t>
            </a:r>
            <a:r>
              <a:rPr sz="1500" i="1" spc="-41" dirty="0">
                <a:latin typeface="Arial"/>
                <a:cs typeface="Arial"/>
              </a:rPr>
              <a:t> </a:t>
            </a:r>
            <a:r>
              <a:rPr sz="1500" i="1" spc="-53" dirty="0">
                <a:latin typeface="Arial"/>
                <a:cs typeface="Arial"/>
              </a:rPr>
              <a:t>a</a:t>
            </a:r>
            <a:r>
              <a:rPr sz="1500" i="1" spc="-83" dirty="0">
                <a:latin typeface="Arial"/>
                <a:cs typeface="Arial"/>
              </a:rPr>
              <a:t>re</a:t>
            </a:r>
            <a:r>
              <a:rPr sz="1500" i="1" spc="-19" dirty="0">
                <a:latin typeface="Arial"/>
                <a:cs typeface="Arial"/>
              </a:rPr>
              <a:t> </a:t>
            </a:r>
            <a:r>
              <a:rPr sz="1500" i="1" spc="-165" dirty="0">
                <a:latin typeface="Arial"/>
                <a:cs typeface="Arial"/>
              </a:rPr>
              <a:t>n</a:t>
            </a:r>
            <a:r>
              <a:rPr sz="1500" i="1" spc="-53" dirty="0">
                <a:latin typeface="Arial"/>
                <a:cs typeface="Arial"/>
              </a:rPr>
              <a:t>o</a:t>
            </a:r>
            <a:r>
              <a:rPr sz="1500" i="1" spc="-8" dirty="0">
                <a:latin typeface="Arial"/>
                <a:cs typeface="Arial"/>
              </a:rPr>
              <a:t>t  </a:t>
            </a:r>
            <a:r>
              <a:rPr sz="1500" i="1" spc="-64" dirty="0">
                <a:latin typeface="Arial"/>
                <a:cs typeface="Arial"/>
              </a:rPr>
              <a:t>null-invariant</a:t>
            </a:r>
            <a:endParaRPr sz="15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50919" y="4057650"/>
            <a:ext cx="1571625" cy="1183978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29528" rIns="0" bIns="0" rtlCol="0">
            <a:spAutoFit/>
          </a:bodyPr>
          <a:lstStyle/>
          <a:p>
            <a:pPr marL="71438" marR="89535">
              <a:spcBef>
                <a:spcPts val="233"/>
              </a:spcBef>
            </a:pPr>
            <a:r>
              <a:rPr sz="1500" i="1" spc="-244" dirty="0">
                <a:latin typeface="Arial"/>
                <a:cs typeface="Arial"/>
              </a:rPr>
              <a:t>J</a:t>
            </a:r>
            <a:r>
              <a:rPr sz="1500" i="1" spc="-49" dirty="0">
                <a:latin typeface="Arial"/>
                <a:cs typeface="Arial"/>
              </a:rPr>
              <a:t>a</a:t>
            </a:r>
            <a:r>
              <a:rPr sz="1500" i="1" spc="-188" dirty="0">
                <a:latin typeface="Arial"/>
                <a:cs typeface="Arial"/>
              </a:rPr>
              <a:t>cc</a:t>
            </a:r>
            <a:r>
              <a:rPr sz="1500" i="1" spc="-49" dirty="0">
                <a:latin typeface="Arial"/>
                <a:cs typeface="Arial"/>
              </a:rPr>
              <a:t>a</a:t>
            </a:r>
            <a:r>
              <a:rPr sz="1500" i="1" spc="-26" dirty="0">
                <a:latin typeface="Arial"/>
                <a:cs typeface="Arial"/>
              </a:rPr>
              <a:t>r</a:t>
            </a:r>
            <a:r>
              <a:rPr sz="1500" i="1" spc="-23" dirty="0">
                <a:latin typeface="Arial"/>
                <a:cs typeface="Arial"/>
              </a:rPr>
              <a:t>d</a:t>
            </a:r>
            <a:r>
              <a:rPr sz="1500" i="1" spc="-8" dirty="0">
                <a:latin typeface="Arial"/>
                <a:cs typeface="Arial"/>
              </a:rPr>
              <a:t>,</a:t>
            </a:r>
            <a:r>
              <a:rPr sz="1500" i="1" spc="-41" dirty="0">
                <a:latin typeface="Arial"/>
                <a:cs typeface="Arial"/>
              </a:rPr>
              <a:t> </a:t>
            </a:r>
            <a:r>
              <a:rPr sz="1500" i="1" spc="-188" dirty="0">
                <a:latin typeface="Arial"/>
                <a:cs typeface="Arial"/>
              </a:rPr>
              <a:t>c</a:t>
            </a:r>
            <a:r>
              <a:rPr sz="1500" i="1" spc="-53" dirty="0">
                <a:latin typeface="Arial"/>
                <a:cs typeface="Arial"/>
              </a:rPr>
              <a:t>o</a:t>
            </a:r>
            <a:r>
              <a:rPr sz="1500" i="1" spc="-165" dirty="0">
                <a:latin typeface="Arial"/>
                <a:cs typeface="Arial"/>
              </a:rPr>
              <a:t>n</a:t>
            </a:r>
            <a:r>
              <a:rPr sz="1500" i="1" spc="-120" dirty="0">
                <a:latin typeface="Arial"/>
                <a:cs typeface="Arial"/>
              </a:rPr>
              <a:t>si</a:t>
            </a:r>
            <a:r>
              <a:rPr sz="1500" i="1" spc="-169" dirty="0">
                <a:latin typeface="Arial"/>
                <a:cs typeface="Arial"/>
              </a:rPr>
              <a:t>n</a:t>
            </a:r>
            <a:r>
              <a:rPr sz="1500" i="1" spc="-270" dirty="0">
                <a:latin typeface="Arial"/>
                <a:cs typeface="Arial"/>
              </a:rPr>
              <a:t>e</a:t>
            </a:r>
            <a:r>
              <a:rPr sz="1500" i="1" spc="-8" dirty="0">
                <a:latin typeface="Arial"/>
                <a:cs typeface="Arial"/>
              </a:rPr>
              <a:t>,  </a:t>
            </a:r>
            <a:r>
              <a:rPr sz="1500" i="1" spc="-101" dirty="0">
                <a:latin typeface="Arial"/>
                <a:cs typeface="Arial"/>
              </a:rPr>
              <a:t>A</a:t>
            </a:r>
            <a:r>
              <a:rPr sz="1500" i="1" spc="4" dirty="0">
                <a:latin typeface="Arial"/>
                <a:cs typeface="Arial"/>
              </a:rPr>
              <a:t>ll</a:t>
            </a:r>
            <a:r>
              <a:rPr sz="1500" i="1" spc="-184" dirty="0">
                <a:latin typeface="Arial"/>
                <a:cs typeface="Arial"/>
              </a:rPr>
              <a:t>C</a:t>
            </a:r>
            <a:r>
              <a:rPr sz="1500" i="1" spc="-49" dirty="0">
                <a:latin typeface="Arial"/>
                <a:cs typeface="Arial"/>
              </a:rPr>
              <a:t>o</a:t>
            </a:r>
            <a:r>
              <a:rPr sz="1500" i="1" spc="-161" dirty="0">
                <a:latin typeface="Arial"/>
                <a:cs typeface="Arial"/>
              </a:rPr>
              <a:t>n</a:t>
            </a:r>
            <a:r>
              <a:rPr sz="1500" i="1" spc="-86" dirty="0">
                <a:latin typeface="Arial"/>
                <a:cs typeface="Arial"/>
              </a:rPr>
              <a:t>f</a:t>
            </a:r>
            <a:r>
              <a:rPr sz="1500" i="1" spc="-8" dirty="0">
                <a:latin typeface="Arial"/>
                <a:cs typeface="Arial"/>
              </a:rPr>
              <a:t>,</a:t>
            </a:r>
            <a:r>
              <a:rPr sz="1500" i="1" spc="-41" dirty="0">
                <a:latin typeface="Arial"/>
                <a:cs typeface="Arial"/>
              </a:rPr>
              <a:t> </a:t>
            </a:r>
            <a:r>
              <a:rPr sz="1500" i="1" spc="-71" dirty="0">
                <a:latin typeface="Arial"/>
                <a:cs typeface="Arial"/>
              </a:rPr>
              <a:t>M</a:t>
            </a:r>
            <a:r>
              <a:rPr sz="1500" i="1" spc="-53" dirty="0">
                <a:latin typeface="Arial"/>
                <a:cs typeface="Arial"/>
              </a:rPr>
              <a:t>a</a:t>
            </a:r>
            <a:r>
              <a:rPr sz="1500" i="1" spc="30" dirty="0">
                <a:latin typeface="Arial"/>
                <a:cs typeface="Arial"/>
              </a:rPr>
              <a:t>x</a:t>
            </a:r>
            <a:r>
              <a:rPr sz="1500" i="1" spc="-184" dirty="0">
                <a:latin typeface="Arial"/>
                <a:cs typeface="Arial"/>
              </a:rPr>
              <a:t>C</a:t>
            </a:r>
            <a:r>
              <a:rPr sz="1500" i="1" spc="-53" dirty="0">
                <a:latin typeface="Arial"/>
                <a:cs typeface="Arial"/>
              </a:rPr>
              <a:t>o</a:t>
            </a:r>
            <a:r>
              <a:rPr sz="1500" i="1" spc="-165" dirty="0">
                <a:latin typeface="Arial"/>
                <a:cs typeface="Arial"/>
              </a:rPr>
              <a:t>n</a:t>
            </a:r>
            <a:r>
              <a:rPr sz="1500" i="1" spc="-75" dirty="0">
                <a:latin typeface="Arial"/>
                <a:cs typeface="Arial"/>
              </a:rPr>
              <a:t>f</a:t>
            </a:r>
            <a:r>
              <a:rPr sz="1500" i="1" spc="-8" dirty="0">
                <a:latin typeface="Arial"/>
                <a:cs typeface="Arial"/>
              </a:rPr>
              <a:t>,  </a:t>
            </a:r>
            <a:r>
              <a:rPr sz="1500" spc="8" dirty="0">
                <a:latin typeface="Microsoft Sans Serif"/>
                <a:cs typeface="Microsoft Sans Serif"/>
              </a:rPr>
              <a:t>a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i="1" spc="-180" dirty="0">
                <a:latin typeface="Arial"/>
                <a:cs typeface="Arial"/>
              </a:rPr>
              <a:t>K</a:t>
            </a:r>
            <a:r>
              <a:rPr sz="1500" i="1" spc="-139" dirty="0">
                <a:latin typeface="Arial"/>
                <a:cs typeface="Arial"/>
              </a:rPr>
              <a:t>u</a:t>
            </a:r>
            <a:r>
              <a:rPr sz="1500" i="1" spc="-56" dirty="0">
                <a:latin typeface="Arial"/>
                <a:cs typeface="Arial"/>
              </a:rPr>
              <a:t>l</a:t>
            </a:r>
            <a:r>
              <a:rPr sz="1500" i="1" spc="-135" dirty="0">
                <a:latin typeface="Arial"/>
                <a:cs typeface="Arial"/>
              </a:rPr>
              <a:t>c</a:t>
            </a:r>
            <a:r>
              <a:rPr sz="1500" i="1" spc="-79" dirty="0">
                <a:latin typeface="Arial"/>
                <a:cs typeface="Arial"/>
              </a:rPr>
              <a:t>zy</a:t>
            </a:r>
            <a:r>
              <a:rPr sz="1500" i="1" spc="-165" dirty="0">
                <a:latin typeface="Arial"/>
                <a:cs typeface="Arial"/>
              </a:rPr>
              <a:t>ns</a:t>
            </a:r>
            <a:r>
              <a:rPr sz="1500" i="1" spc="-158" dirty="0">
                <a:latin typeface="Arial"/>
                <a:cs typeface="Arial"/>
              </a:rPr>
              <a:t>k</a:t>
            </a:r>
            <a:r>
              <a:rPr sz="1500" i="1" dirty="0">
                <a:latin typeface="Arial"/>
                <a:cs typeface="Arial"/>
              </a:rPr>
              <a:t>i</a:t>
            </a:r>
            <a:r>
              <a:rPr sz="1500" i="1" spc="-124" dirty="0">
                <a:latin typeface="Arial"/>
                <a:cs typeface="Arial"/>
              </a:rPr>
              <a:t> </a:t>
            </a:r>
            <a:r>
              <a:rPr sz="1500" spc="-19" dirty="0">
                <a:latin typeface="Microsoft Sans Serif"/>
                <a:cs typeface="Microsoft Sans Serif"/>
              </a:rPr>
              <a:t>are  </a:t>
            </a:r>
            <a:r>
              <a:rPr sz="1500" i="1" spc="-64" dirty="0">
                <a:latin typeface="Arial"/>
                <a:cs typeface="Arial"/>
              </a:rPr>
              <a:t>null-invariant </a:t>
            </a:r>
            <a:r>
              <a:rPr sz="1500" i="1" spc="-60" dirty="0">
                <a:latin typeface="Arial"/>
                <a:cs typeface="Arial"/>
              </a:rPr>
              <a:t> </a:t>
            </a:r>
            <a:r>
              <a:rPr sz="1500" i="1" spc="-158" dirty="0">
                <a:latin typeface="Arial"/>
                <a:cs typeface="Arial"/>
              </a:rPr>
              <a:t>measures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3000" y="622595"/>
            <a:ext cx="5836919" cy="1366721"/>
          </a:xfrm>
          <a:prstGeom prst="rect">
            <a:avLst/>
          </a:prstGeom>
        </p:spPr>
        <p:txBody>
          <a:bodyPr vert="horz" wrap="square" lIns="0" tIns="12383" rIns="0" bIns="0" rtlCol="0">
            <a:spAutoFit/>
          </a:bodyPr>
          <a:lstStyle/>
          <a:p>
            <a:pPr marL="9525">
              <a:spcBef>
                <a:spcPts val="98"/>
              </a:spcBef>
            </a:pPr>
            <a:r>
              <a:rPr spc="-139" dirty="0"/>
              <a:t>Null</a:t>
            </a:r>
            <a:r>
              <a:rPr spc="64" dirty="0"/>
              <a:t> </a:t>
            </a:r>
            <a:r>
              <a:rPr spc="-165" dirty="0"/>
              <a:t>Invariance:</a:t>
            </a:r>
            <a:r>
              <a:rPr spc="64" dirty="0"/>
              <a:t> </a:t>
            </a:r>
            <a:r>
              <a:rPr spc="-259" dirty="0"/>
              <a:t>An</a:t>
            </a:r>
            <a:r>
              <a:rPr spc="90" dirty="0"/>
              <a:t> </a:t>
            </a:r>
            <a:r>
              <a:rPr spc="-127" dirty="0"/>
              <a:t>Important</a:t>
            </a:r>
            <a:r>
              <a:rPr spc="83" dirty="0"/>
              <a:t> </a:t>
            </a:r>
            <a:r>
              <a:rPr spc="-90" dirty="0"/>
              <a:t>Property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9836" y="1902571"/>
            <a:ext cx="5973128" cy="592630"/>
          </a:xfrm>
          <a:prstGeom prst="rect">
            <a:avLst/>
          </a:prstGeom>
        </p:spPr>
        <p:txBody>
          <a:bodyPr vert="horz" wrap="square" lIns="0" tIns="66199" rIns="0" bIns="0" rtlCol="0">
            <a:spAutoFit/>
          </a:bodyPr>
          <a:lstStyle/>
          <a:p>
            <a:pPr marL="252413" indent="-243364">
              <a:spcBef>
                <a:spcPts val="521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z="1500" spc="8" dirty="0">
                <a:latin typeface="Calibri"/>
                <a:cs typeface="Calibri"/>
              </a:rPr>
              <a:t>Why</a:t>
            </a:r>
            <a:r>
              <a:rPr sz="1500" spc="-71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is</a:t>
            </a:r>
            <a:r>
              <a:rPr sz="1500" spc="19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null</a:t>
            </a:r>
            <a:r>
              <a:rPr sz="1500" spc="-15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invariance</a:t>
            </a:r>
            <a:r>
              <a:rPr sz="1500" spc="-30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crucial</a:t>
            </a:r>
            <a:r>
              <a:rPr sz="1500" spc="101" dirty="0">
                <a:latin typeface="Calibri"/>
                <a:cs typeface="Calibri"/>
              </a:rPr>
              <a:t> </a:t>
            </a:r>
            <a:r>
              <a:rPr sz="1500" spc="-23" dirty="0">
                <a:latin typeface="Calibri"/>
                <a:cs typeface="Calibri"/>
              </a:rPr>
              <a:t>for</a:t>
            </a:r>
            <a:r>
              <a:rPr sz="1500" spc="-26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the</a:t>
            </a:r>
            <a:r>
              <a:rPr sz="1500" spc="26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analysis</a:t>
            </a:r>
            <a:r>
              <a:rPr sz="1500" spc="-38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of</a:t>
            </a:r>
            <a:r>
              <a:rPr sz="1500" spc="-19" dirty="0">
                <a:latin typeface="Calibri"/>
                <a:cs typeface="Calibri"/>
              </a:rPr>
              <a:t> </a:t>
            </a:r>
            <a:r>
              <a:rPr sz="1500" spc="11" dirty="0">
                <a:latin typeface="Calibri"/>
                <a:cs typeface="Calibri"/>
              </a:rPr>
              <a:t>massive</a:t>
            </a:r>
            <a:r>
              <a:rPr sz="1500" spc="-143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transaction</a:t>
            </a:r>
            <a:r>
              <a:rPr sz="1500" spc="45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data?</a:t>
            </a:r>
            <a:endParaRPr sz="1500" dirty="0">
              <a:latin typeface="Calibri"/>
              <a:cs typeface="Calibri"/>
            </a:endParaRPr>
          </a:p>
          <a:p>
            <a:pPr marL="280988">
              <a:spcBef>
                <a:spcPts val="454"/>
              </a:spcBef>
            </a:pPr>
            <a:r>
              <a:rPr sz="1050" spc="-30" dirty="0">
                <a:solidFill>
                  <a:srgbClr val="93B6D2"/>
                </a:solidFill>
                <a:latin typeface="Microsoft Sans Serif"/>
                <a:cs typeface="Microsoft Sans Serif"/>
              </a:rPr>
              <a:t>🞑</a:t>
            </a:r>
            <a:r>
              <a:rPr sz="1050" spc="158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sz="1500" spc="4" dirty="0">
                <a:latin typeface="Calibri"/>
                <a:cs typeface="Calibri"/>
              </a:rPr>
              <a:t>Many</a:t>
            </a:r>
            <a:r>
              <a:rPr sz="1500" spc="-71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transactions</a:t>
            </a:r>
            <a:r>
              <a:rPr sz="1500" spc="19" dirty="0">
                <a:latin typeface="Calibri"/>
                <a:cs typeface="Calibri"/>
              </a:rPr>
              <a:t> </a:t>
            </a:r>
            <a:r>
              <a:rPr sz="1500" spc="15" dirty="0">
                <a:latin typeface="Calibri"/>
                <a:cs typeface="Calibri"/>
              </a:rPr>
              <a:t>may</a:t>
            </a:r>
            <a:r>
              <a:rPr sz="1500" spc="-68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contain</a:t>
            </a:r>
            <a:r>
              <a:rPr sz="1500" spc="-71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neither</a:t>
            </a:r>
            <a:r>
              <a:rPr sz="1500" spc="86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milk</a:t>
            </a:r>
            <a:r>
              <a:rPr sz="1500" spc="-7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nor</a:t>
            </a:r>
            <a:r>
              <a:rPr sz="1500" spc="30" dirty="0">
                <a:latin typeface="Calibri"/>
                <a:cs typeface="Calibri"/>
              </a:rPr>
              <a:t> </a:t>
            </a:r>
            <a:r>
              <a:rPr sz="1500" spc="-19" dirty="0">
                <a:latin typeface="Calibri"/>
                <a:cs typeface="Calibri"/>
              </a:rPr>
              <a:t>coffee!</a:t>
            </a:r>
            <a:endParaRPr sz="1500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5370" y="2990212"/>
            <a:ext cx="2768630" cy="1067915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07244" y="3564779"/>
            <a:ext cx="7943850" cy="2235994"/>
            <a:chOff x="1076325" y="3610038"/>
            <a:chExt cx="10591800" cy="298132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76325" y="4381500"/>
              <a:ext cx="10591800" cy="220980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5719826" y="3624326"/>
              <a:ext cx="2705100" cy="1049020"/>
            </a:xfrm>
            <a:custGeom>
              <a:avLst/>
              <a:gdLst/>
              <a:ahLst/>
              <a:cxnLst/>
              <a:rect l="l" t="t" r="r" b="b"/>
              <a:pathLst>
                <a:path w="2705100" h="1049020">
                  <a:moveTo>
                    <a:pt x="2254250" y="638175"/>
                  </a:moveTo>
                  <a:lnTo>
                    <a:pt x="1577975" y="638175"/>
                  </a:lnTo>
                  <a:lnTo>
                    <a:pt x="2210562" y="1048893"/>
                  </a:lnTo>
                  <a:lnTo>
                    <a:pt x="2254250" y="638175"/>
                  </a:lnTo>
                  <a:close/>
                </a:path>
                <a:path w="2705100" h="1049020">
                  <a:moveTo>
                    <a:pt x="2598674" y="0"/>
                  </a:moveTo>
                  <a:lnTo>
                    <a:pt x="106299" y="0"/>
                  </a:lnTo>
                  <a:lnTo>
                    <a:pt x="64883" y="8340"/>
                  </a:lnTo>
                  <a:lnTo>
                    <a:pt x="31099" y="31099"/>
                  </a:lnTo>
                  <a:lnTo>
                    <a:pt x="8340" y="64883"/>
                  </a:lnTo>
                  <a:lnTo>
                    <a:pt x="0" y="106299"/>
                  </a:lnTo>
                  <a:lnTo>
                    <a:pt x="0" y="531749"/>
                  </a:lnTo>
                  <a:lnTo>
                    <a:pt x="8340" y="573184"/>
                  </a:lnTo>
                  <a:lnTo>
                    <a:pt x="31099" y="607012"/>
                  </a:lnTo>
                  <a:lnTo>
                    <a:pt x="64883" y="629814"/>
                  </a:lnTo>
                  <a:lnTo>
                    <a:pt x="106299" y="638175"/>
                  </a:lnTo>
                  <a:lnTo>
                    <a:pt x="2598674" y="638175"/>
                  </a:lnTo>
                  <a:lnTo>
                    <a:pt x="2640109" y="629814"/>
                  </a:lnTo>
                  <a:lnTo>
                    <a:pt x="2673937" y="607012"/>
                  </a:lnTo>
                  <a:lnTo>
                    <a:pt x="2696739" y="573184"/>
                  </a:lnTo>
                  <a:lnTo>
                    <a:pt x="2705100" y="531749"/>
                  </a:lnTo>
                  <a:lnTo>
                    <a:pt x="2705100" y="106299"/>
                  </a:lnTo>
                  <a:lnTo>
                    <a:pt x="2696739" y="64883"/>
                  </a:lnTo>
                  <a:lnTo>
                    <a:pt x="2673937" y="31099"/>
                  </a:lnTo>
                  <a:lnTo>
                    <a:pt x="2640109" y="8340"/>
                  </a:lnTo>
                  <a:lnTo>
                    <a:pt x="2598674" y="0"/>
                  </a:lnTo>
                  <a:close/>
                </a:path>
              </a:pathLst>
            </a:custGeom>
            <a:solidFill>
              <a:srgbClr val="F0CCB5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8" name="object 8"/>
            <p:cNvSpPr/>
            <p:nvPr/>
          </p:nvSpPr>
          <p:spPr>
            <a:xfrm>
              <a:off x="5719826" y="3624326"/>
              <a:ext cx="2705100" cy="1049020"/>
            </a:xfrm>
            <a:custGeom>
              <a:avLst/>
              <a:gdLst/>
              <a:ahLst/>
              <a:cxnLst/>
              <a:rect l="l" t="t" r="r" b="b"/>
              <a:pathLst>
                <a:path w="2705100" h="1049020">
                  <a:moveTo>
                    <a:pt x="0" y="106299"/>
                  </a:moveTo>
                  <a:lnTo>
                    <a:pt x="8340" y="64883"/>
                  </a:lnTo>
                  <a:lnTo>
                    <a:pt x="31099" y="31099"/>
                  </a:lnTo>
                  <a:lnTo>
                    <a:pt x="64883" y="8340"/>
                  </a:lnTo>
                  <a:lnTo>
                    <a:pt x="106299" y="0"/>
                  </a:lnTo>
                  <a:lnTo>
                    <a:pt x="1577975" y="0"/>
                  </a:lnTo>
                  <a:lnTo>
                    <a:pt x="2254250" y="0"/>
                  </a:lnTo>
                  <a:lnTo>
                    <a:pt x="2598674" y="0"/>
                  </a:lnTo>
                  <a:lnTo>
                    <a:pt x="2640109" y="8340"/>
                  </a:lnTo>
                  <a:lnTo>
                    <a:pt x="2673937" y="31099"/>
                  </a:lnTo>
                  <a:lnTo>
                    <a:pt x="2696739" y="64883"/>
                  </a:lnTo>
                  <a:lnTo>
                    <a:pt x="2705100" y="106299"/>
                  </a:lnTo>
                  <a:lnTo>
                    <a:pt x="2705100" y="372237"/>
                  </a:lnTo>
                  <a:lnTo>
                    <a:pt x="2705100" y="531749"/>
                  </a:lnTo>
                  <a:lnTo>
                    <a:pt x="2696739" y="573184"/>
                  </a:lnTo>
                  <a:lnTo>
                    <a:pt x="2673937" y="607012"/>
                  </a:lnTo>
                  <a:lnTo>
                    <a:pt x="2640109" y="629814"/>
                  </a:lnTo>
                  <a:lnTo>
                    <a:pt x="2598674" y="638175"/>
                  </a:lnTo>
                  <a:lnTo>
                    <a:pt x="2254250" y="638175"/>
                  </a:lnTo>
                  <a:lnTo>
                    <a:pt x="2210562" y="1048893"/>
                  </a:lnTo>
                  <a:lnTo>
                    <a:pt x="1577975" y="638175"/>
                  </a:lnTo>
                  <a:lnTo>
                    <a:pt x="106299" y="638175"/>
                  </a:lnTo>
                  <a:lnTo>
                    <a:pt x="64883" y="629814"/>
                  </a:lnTo>
                  <a:lnTo>
                    <a:pt x="31099" y="607012"/>
                  </a:lnTo>
                  <a:lnTo>
                    <a:pt x="8340" y="573184"/>
                  </a:lnTo>
                  <a:lnTo>
                    <a:pt x="0" y="531749"/>
                  </a:lnTo>
                  <a:lnTo>
                    <a:pt x="0" y="372237"/>
                  </a:lnTo>
                  <a:lnTo>
                    <a:pt x="0" y="106299"/>
                  </a:lnTo>
                  <a:close/>
                </a:path>
              </a:pathLst>
            </a:custGeom>
            <a:ln w="28575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135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286250" y="2636044"/>
            <a:ext cx="4572000" cy="741229"/>
          </a:xfrm>
          <a:prstGeom prst="rect">
            <a:avLst/>
          </a:prstGeom>
          <a:solidFill>
            <a:srgbClr val="F6E6EA"/>
          </a:solidFill>
        </p:spPr>
        <p:txBody>
          <a:bodyPr vert="horz" wrap="square" lIns="0" tIns="22860" rIns="0" bIns="0" rtlCol="0">
            <a:spAutoFit/>
          </a:bodyPr>
          <a:lstStyle/>
          <a:p>
            <a:pPr marL="328136" marR="48577" indent="-257651">
              <a:spcBef>
                <a:spcPts val="180"/>
              </a:spcBef>
              <a:buClr>
                <a:srgbClr val="0000CC"/>
              </a:buClr>
              <a:buSzPct val="77500"/>
              <a:buFont typeface="Wingdings"/>
              <a:buChar char=""/>
              <a:tabLst>
                <a:tab pos="328136" algn="l"/>
                <a:tab pos="328613" algn="l"/>
              </a:tabLst>
            </a:pPr>
            <a:r>
              <a:rPr sz="1500" spc="-53" dirty="0">
                <a:latin typeface="Microsoft Sans Serif"/>
                <a:cs typeface="Microsoft Sans Serif"/>
              </a:rPr>
              <a:t>Lift</a:t>
            </a:r>
            <a:r>
              <a:rPr sz="1500" spc="-19" dirty="0">
                <a:latin typeface="Microsoft Sans Serif"/>
                <a:cs typeface="Microsoft Sans Serif"/>
              </a:rPr>
              <a:t> </a:t>
            </a:r>
            <a:r>
              <a:rPr sz="1500" spc="-53" dirty="0">
                <a:latin typeface="Microsoft Sans Serif"/>
                <a:cs typeface="Microsoft Sans Serif"/>
              </a:rPr>
              <a:t>and</a:t>
            </a:r>
            <a:r>
              <a:rPr sz="1500" spc="4" dirty="0">
                <a:latin typeface="Microsoft Sans Serif"/>
                <a:cs typeface="Microsoft Sans Serif"/>
              </a:rPr>
              <a:t> </a:t>
            </a:r>
            <a:r>
              <a:rPr sz="1500" spc="23" dirty="0">
                <a:latin typeface="Symbol"/>
                <a:cs typeface="Symbol"/>
              </a:rPr>
              <a:t></a:t>
            </a:r>
            <a:r>
              <a:rPr sz="1519" b="1" spc="33" baseline="24691" dirty="0">
                <a:latin typeface="Arial"/>
                <a:cs typeface="Arial"/>
              </a:rPr>
              <a:t>2 </a:t>
            </a:r>
            <a:r>
              <a:rPr sz="1500" spc="-23" dirty="0">
                <a:latin typeface="Microsoft Sans Serif"/>
                <a:cs typeface="Microsoft Sans Serif"/>
              </a:rPr>
              <a:t>are</a:t>
            </a:r>
            <a:r>
              <a:rPr sz="1500" spc="-30" dirty="0">
                <a:latin typeface="Microsoft Sans Serif"/>
                <a:cs typeface="Microsoft Sans Serif"/>
              </a:rPr>
              <a:t> </a:t>
            </a:r>
            <a:r>
              <a:rPr sz="1500" spc="-75" dirty="0">
                <a:latin typeface="Microsoft Sans Serif"/>
                <a:cs typeface="Microsoft Sans Serif"/>
              </a:rPr>
              <a:t>not</a:t>
            </a:r>
            <a:r>
              <a:rPr sz="1500" spc="-19" dirty="0">
                <a:latin typeface="Microsoft Sans Serif"/>
                <a:cs typeface="Microsoft Sans Serif"/>
              </a:rPr>
              <a:t> </a:t>
            </a:r>
            <a:r>
              <a:rPr sz="1500" spc="-60" dirty="0">
                <a:latin typeface="Microsoft Sans Serif"/>
                <a:cs typeface="Microsoft Sans Serif"/>
              </a:rPr>
              <a:t>null-invariant:</a:t>
            </a:r>
            <a:r>
              <a:rPr sz="1500" spc="-116" dirty="0">
                <a:latin typeface="Microsoft Sans Serif"/>
                <a:cs typeface="Microsoft Sans Serif"/>
              </a:rPr>
              <a:t> </a:t>
            </a:r>
            <a:r>
              <a:rPr sz="1500" spc="-75" dirty="0">
                <a:latin typeface="Microsoft Sans Serif"/>
                <a:cs typeface="Microsoft Sans Serif"/>
              </a:rPr>
              <a:t>not</a:t>
            </a:r>
            <a:r>
              <a:rPr sz="1500" spc="-83" dirty="0">
                <a:latin typeface="Microsoft Sans Serif"/>
                <a:cs typeface="Microsoft Sans Serif"/>
              </a:rPr>
              <a:t> </a:t>
            </a:r>
            <a:r>
              <a:rPr sz="1500" spc="-23" dirty="0">
                <a:latin typeface="Microsoft Sans Serif"/>
                <a:cs typeface="Microsoft Sans Serif"/>
              </a:rPr>
              <a:t>good</a:t>
            </a:r>
            <a:r>
              <a:rPr sz="1500" spc="-53" dirty="0">
                <a:latin typeface="Microsoft Sans Serif"/>
                <a:cs typeface="Microsoft Sans Serif"/>
              </a:rPr>
              <a:t> </a:t>
            </a:r>
            <a:r>
              <a:rPr sz="1500" spc="-49" dirty="0">
                <a:latin typeface="Microsoft Sans Serif"/>
                <a:cs typeface="Microsoft Sans Serif"/>
              </a:rPr>
              <a:t>to</a:t>
            </a:r>
            <a:r>
              <a:rPr sz="1500" spc="-38" dirty="0">
                <a:latin typeface="Microsoft Sans Serif"/>
                <a:cs typeface="Microsoft Sans Serif"/>
              </a:rPr>
              <a:t> </a:t>
            </a:r>
            <a:r>
              <a:rPr sz="1500" spc="-49" dirty="0">
                <a:latin typeface="Microsoft Sans Serif"/>
                <a:cs typeface="Microsoft Sans Serif"/>
              </a:rPr>
              <a:t>evaluate </a:t>
            </a:r>
            <a:r>
              <a:rPr sz="1500" spc="-45" dirty="0">
                <a:latin typeface="Microsoft Sans Serif"/>
                <a:cs typeface="Microsoft Sans Serif"/>
              </a:rPr>
              <a:t> </a:t>
            </a:r>
            <a:r>
              <a:rPr sz="1500" spc="-4" dirty="0">
                <a:latin typeface="Microsoft Sans Serif"/>
                <a:cs typeface="Microsoft Sans Serif"/>
              </a:rPr>
              <a:t>data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spc="-49" dirty="0">
                <a:latin typeface="Microsoft Sans Serif"/>
                <a:cs typeface="Microsoft Sans Serif"/>
              </a:rPr>
              <a:t>that</a:t>
            </a:r>
            <a:r>
              <a:rPr sz="1500" spc="-19" dirty="0">
                <a:latin typeface="Microsoft Sans Serif"/>
                <a:cs typeface="Microsoft Sans Serif"/>
              </a:rPr>
              <a:t> </a:t>
            </a:r>
            <a:r>
              <a:rPr sz="1500" spc="-86" dirty="0">
                <a:latin typeface="Microsoft Sans Serif"/>
                <a:cs typeface="Microsoft Sans Serif"/>
              </a:rPr>
              <a:t>contain</a:t>
            </a:r>
            <a:r>
              <a:rPr sz="1500" spc="-45" dirty="0">
                <a:latin typeface="Microsoft Sans Serif"/>
                <a:cs typeface="Microsoft Sans Serif"/>
              </a:rPr>
              <a:t> </a:t>
            </a:r>
            <a:r>
              <a:rPr sz="1500" spc="-49" dirty="0">
                <a:solidFill>
                  <a:srgbClr val="FF0000"/>
                </a:solidFill>
                <a:latin typeface="Microsoft Sans Serif"/>
                <a:cs typeface="Microsoft Sans Serif"/>
              </a:rPr>
              <a:t>too</a:t>
            </a:r>
            <a:r>
              <a:rPr sz="1500" spc="23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98" dirty="0">
                <a:solidFill>
                  <a:srgbClr val="FF0000"/>
                </a:solidFill>
                <a:latin typeface="Microsoft Sans Serif"/>
                <a:cs typeface="Microsoft Sans Serif"/>
              </a:rPr>
              <a:t>many</a:t>
            </a:r>
            <a:r>
              <a:rPr sz="1500" spc="-90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23" dirty="0">
                <a:solidFill>
                  <a:srgbClr val="FF0000"/>
                </a:solidFill>
                <a:latin typeface="Microsoft Sans Serif"/>
                <a:cs typeface="Microsoft Sans Serif"/>
              </a:rPr>
              <a:t>or</a:t>
            </a:r>
            <a:r>
              <a:rPr sz="1500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49" dirty="0">
                <a:solidFill>
                  <a:srgbClr val="FF0000"/>
                </a:solidFill>
                <a:latin typeface="Microsoft Sans Serif"/>
                <a:cs typeface="Microsoft Sans Serif"/>
              </a:rPr>
              <a:t>too</a:t>
            </a:r>
            <a:r>
              <a:rPr sz="1500" spc="-34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11" dirty="0">
                <a:solidFill>
                  <a:srgbClr val="FF0000"/>
                </a:solidFill>
                <a:latin typeface="Microsoft Sans Serif"/>
                <a:cs typeface="Microsoft Sans Serif"/>
              </a:rPr>
              <a:t>few</a:t>
            </a:r>
            <a:r>
              <a:rPr sz="1500" spc="-60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86" dirty="0">
                <a:solidFill>
                  <a:srgbClr val="FF0000"/>
                </a:solidFill>
                <a:latin typeface="Microsoft Sans Serif"/>
                <a:cs typeface="Microsoft Sans Serif"/>
              </a:rPr>
              <a:t>null</a:t>
            </a:r>
            <a:r>
              <a:rPr sz="1500" dirty="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sz="1500" spc="-90" dirty="0">
                <a:solidFill>
                  <a:srgbClr val="FF0000"/>
                </a:solidFill>
                <a:latin typeface="Microsoft Sans Serif"/>
                <a:cs typeface="Microsoft Sans Serif"/>
              </a:rPr>
              <a:t>transactions</a:t>
            </a:r>
            <a:r>
              <a:rPr sz="1500" spc="-90" dirty="0">
                <a:latin typeface="Microsoft Sans Serif"/>
                <a:cs typeface="Microsoft Sans Serif"/>
              </a:rPr>
              <a:t>!</a:t>
            </a:r>
            <a:endParaRPr sz="1500">
              <a:latin typeface="Microsoft Sans Serif"/>
              <a:cs typeface="Microsoft Sans Serif"/>
            </a:endParaRPr>
          </a:p>
          <a:p>
            <a:pPr marL="328136" indent="-258128">
              <a:spcBef>
                <a:spcPts val="229"/>
              </a:spcBef>
              <a:buClr>
                <a:srgbClr val="0000CC"/>
              </a:buClr>
              <a:buSzPct val="77500"/>
              <a:buFont typeface="Wingdings"/>
              <a:buChar char=""/>
              <a:tabLst>
                <a:tab pos="328136" algn="l"/>
                <a:tab pos="328613" algn="l"/>
              </a:tabLst>
            </a:pPr>
            <a:r>
              <a:rPr sz="1500" spc="-56" dirty="0">
                <a:latin typeface="Microsoft Sans Serif"/>
                <a:cs typeface="Microsoft Sans Serif"/>
              </a:rPr>
              <a:t>Many</a:t>
            </a:r>
            <a:r>
              <a:rPr sz="1500" spc="-94" dirty="0">
                <a:latin typeface="Microsoft Sans Serif"/>
                <a:cs typeface="Microsoft Sans Serif"/>
              </a:rPr>
              <a:t> </a:t>
            </a:r>
            <a:r>
              <a:rPr sz="1500" spc="-124" dirty="0">
                <a:latin typeface="Microsoft Sans Serif"/>
                <a:cs typeface="Microsoft Sans Serif"/>
              </a:rPr>
              <a:t>measures</a:t>
            </a:r>
            <a:r>
              <a:rPr sz="1500" spc="-120" dirty="0">
                <a:latin typeface="Microsoft Sans Serif"/>
                <a:cs typeface="Microsoft Sans Serif"/>
              </a:rPr>
              <a:t> </a:t>
            </a:r>
            <a:r>
              <a:rPr sz="1500" spc="-23" dirty="0">
                <a:latin typeface="Microsoft Sans Serif"/>
                <a:cs typeface="Microsoft Sans Serif"/>
              </a:rPr>
              <a:t>are</a:t>
            </a:r>
            <a:r>
              <a:rPr sz="1500" spc="-30" dirty="0">
                <a:latin typeface="Microsoft Sans Serif"/>
                <a:cs typeface="Microsoft Sans Serif"/>
              </a:rPr>
              <a:t> </a:t>
            </a:r>
            <a:r>
              <a:rPr sz="1500" spc="-75" dirty="0">
                <a:latin typeface="Microsoft Sans Serif"/>
                <a:cs typeface="Microsoft Sans Serif"/>
              </a:rPr>
              <a:t>not</a:t>
            </a:r>
            <a:r>
              <a:rPr sz="1500" spc="-23" dirty="0">
                <a:latin typeface="Microsoft Sans Serif"/>
                <a:cs typeface="Microsoft Sans Serif"/>
              </a:rPr>
              <a:t> </a:t>
            </a:r>
            <a:r>
              <a:rPr sz="1500" spc="-60" dirty="0">
                <a:latin typeface="Microsoft Sans Serif"/>
                <a:cs typeface="Microsoft Sans Serif"/>
              </a:rPr>
              <a:t>null-invariant!</a:t>
            </a:r>
            <a:endParaRPr sz="150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50581" y="3626882"/>
            <a:ext cx="1303973" cy="382765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9525">
              <a:spcBef>
                <a:spcPts val="94"/>
              </a:spcBef>
            </a:pPr>
            <a:r>
              <a:rPr sz="1163" spc="11" dirty="0">
                <a:latin typeface="Verdana"/>
                <a:cs typeface="Verdana"/>
              </a:rPr>
              <a:t>Null-transactions</a:t>
            </a:r>
            <a:endParaRPr sz="1163">
              <a:latin typeface="Verdana"/>
              <a:cs typeface="Verdana"/>
            </a:endParaRPr>
          </a:p>
          <a:p>
            <a:pPr marL="116681">
              <a:spcBef>
                <a:spcPts val="71"/>
              </a:spcBef>
            </a:pPr>
            <a:r>
              <a:rPr sz="1163" spc="-30" dirty="0">
                <a:latin typeface="Verdana"/>
                <a:cs typeface="Verdana"/>
              </a:rPr>
              <a:t>w.r.t.</a:t>
            </a:r>
            <a:r>
              <a:rPr sz="1163" spc="38" dirty="0">
                <a:latin typeface="Verdana"/>
                <a:cs typeface="Verdana"/>
              </a:rPr>
              <a:t> </a:t>
            </a:r>
            <a:r>
              <a:rPr sz="1163" spc="19" dirty="0">
                <a:latin typeface="Verdana"/>
                <a:cs typeface="Verdana"/>
              </a:rPr>
              <a:t>m</a:t>
            </a:r>
            <a:r>
              <a:rPr sz="1163" spc="53" dirty="0">
                <a:latin typeface="Verdana"/>
                <a:cs typeface="Verdana"/>
              </a:rPr>
              <a:t> </a:t>
            </a:r>
            <a:r>
              <a:rPr sz="1163" spc="11" dirty="0">
                <a:latin typeface="Verdana"/>
                <a:cs typeface="Verdana"/>
              </a:rPr>
              <a:t>and</a:t>
            </a:r>
            <a:r>
              <a:rPr sz="1163" spc="19" dirty="0">
                <a:latin typeface="Verdana"/>
                <a:cs typeface="Verdana"/>
              </a:rPr>
              <a:t> </a:t>
            </a:r>
            <a:r>
              <a:rPr sz="1163" spc="8" dirty="0">
                <a:latin typeface="Verdana"/>
                <a:cs typeface="Verdana"/>
              </a:rPr>
              <a:t>c</a:t>
            </a:r>
            <a:endParaRPr sz="1163">
              <a:latin typeface="Verdana"/>
              <a:cs typeface="Verdan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422107" y="4400550"/>
            <a:ext cx="1221581" cy="778669"/>
          </a:xfrm>
          <a:custGeom>
            <a:avLst/>
            <a:gdLst/>
            <a:ahLst/>
            <a:cxnLst/>
            <a:rect l="l" t="t" r="r" b="b"/>
            <a:pathLst>
              <a:path w="1628775" h="1038225">
                <a:moveTo>
                  <a:pt x="0" y="519175"/>
                </a:moveTo>
                <a:lnTo>
                  <a:pt x="8087" y="445717"/>
                </a:lnTo>
                <a:lnTo>
                  <a:pt x="31614" y="375427"/>
                </a:lnTo>
                <a:lnTo>
                  <a:pt x="69479" y="309008"/>
                </a:lnTo>
                <a:lnTo>
                  <a:pt x="93444" y="277470"/>
                </a:lnTo>
                <a:lnTo>
                  <a:pt x="120579" y="247163"/>
                </a:lnTo>
                <a:lnTo>
                  <a:pt x="150748" y="218174"/>
                </a:lnTo>
                <a:lnTo>
                  <a:pt x="183813" y="190593"/>
                </a:lnTo>
                <a:lnTo>
                  <a:pt x="219635" y="164506"/>
                </a:lnTo>
                <a:lnTo>
                  <a:pt x="258077" y="140001"/>
                </a:lnTo>
                <a:lnTo>
                  <a:pt x="299001" y="117167"/>
                </a:lnTo>
                <a:lnTo>
                  <a:pt x="342270" y="96090"/>
                </a:lnTo>
                <a:lnTo>
                  <a:pt x="387745" y="76860"/>
                </a:lnTo>
                <a:lnTo>
                  <a:pt x="435289" y="59563"/>
                </a:lnTo>
                <a:lnTo>
                  <a:pt x="484764" y="44287"/>
                </a:lnTo>
                <a:lnTo>
                  <a:pt x="536033" y="31121"/>
                </a:lnTo>
                <a:lnTo>
                  <a:pt x="588957" y="20151"/>
                </a:lnTo>
                <a:lnTo>
                  <a:pt x="643398" y="11467"/>
                </a:lnTo>
                <a:lnTo>
                  <a:pt x="699219" y="5154"/>
                </a:lnTo>
                <a:lnTo>
                  <a:pt x="756283" y="1303"/>
                </a:lnTo>
                <a:lnTo>
                  <a:pt x="814451" y="0"/>
                </a:lnTo>
                <a:lnTo>
                  <a:pt x="872602" y="1303"/>
                </a:lnTo>
                <a:lnTo>
                  <a:pt x="929651" y="5154"/>
                </a:lnTo>
                <a:lnTo>
                  <a:pt x="985460" y="11467"/>
                </a:lnTo>
                <a:lnTo>
                  <a:pt x="1039889" y="20151"/>
                </a:lnTo>
                <a:lnTo>
                  <a:pt x="1092802" y="31121"/>
                </a:lnTo>
                <a:lnTo>
                  <a:pt x="1144061" y="44287"/>
                </a:lnTo>
                <a:lnTo>
                  <a:pt x="1193527" y="59563"/>
                </a:lnTo>
                <a:lnTo>
                  <a:pt x="1241064" y="76860"/>
                </a:lnTo>
                <a:lnTo>
                  <a:pt x="1286533" y="96090"/>
                </a:lnTo>
                <a:lnTo>
                  <a:pt x="1329795" y="117167"/>
                </a:lnTo>
                <a:lnTo>
                  <a:pt x="1370715" y="140001"/>
                </a:lnTo>
                <a:lnTo>
                  <a:pt x="1409153" y="164506"/>
                </a:lnTo>
                <a:lnTo>
                  <a:pt x="1444972" y="190593"/>
                </a:lnTo>
                <a:lnTo>
                  <a:pt x="1478033" y="218174"/>
                </a:lnTo>
                <a:lnTo>
                  <a:pt x="1508200" y="247163"/>
                </a:lnTo>
                <a:lnTo>
                  <a:pt x="1535334" y="277470"/>
                </a:lnTo>
                <a:lnTo>
                  <a:pt x="1559297" y="309008"/>
                </a:lnTo>
                <a:lnTo>
                  <a:pt x="1579952" y="341690"/>
                </a:lnTo>
                <a:lnTo>
                  <a:pt x="1610785" y="410132"/>
                </a:lnTo>
                <a:lnTo>
                  <a:pt x="1626730" y="482094"/>
                </a:lnTo>
                <a:lnTo>
                  <a:pt x="1628775" y="519175"/>
                </a:lnTo>
                <a:lnTo>
                  <a:pt x="1626730" y="556241"/>
                </a:lnTo>
                <a:lnTo>
                  <a:pt x="1610785" y="628175"/>
                </a:lnTo>
                <a:lnTo>
                  <a:pt x="1579952" y="696595"/>
                </a:lnTo>
                <a:lnTo>
                  <a:pt x="1559297" y="729267"/>
                </a:lnTo>
                <a:lnTo>
                  <a:pt x="1535334" y="760797"/>
                </a:lnTo>
                <a:lnTo>
                  <a:pt x="1508200" y="791097"/>
                </a:lnTo>
                <a:lnTo>
                  <a:pt x="1478033" y="820078"/>
                </a:lnTo>
                <a:lnTo>
                  <a:pt x="1444972" y="847654"/>
                </a:lnTo>
                <a:lnTo>
                  <a:pt x="1409153" y="873736"/>
                </a:lnTo>
                <a:lnTo>
                  <a:pt x="1370715" y="898237"/>
                </a:lnTo>
                <a:lnTo>
                  <a:pt x="1329795" y="921068"/>
                </a:lnTo>
                <a:lnTo>
                  <a:pt x="1286533" y="942141"/>
                </a:lnTo>
                <a:lnTo>
                  <a:pt x="1241064" y="961370"/>
                </a:lnTo>
                <a:lnTo>
                  <a:pt x="1193527" y="978665"/>
                </a:lnTo>
                <a:lnTo>
                  <a:pt x="1144061" y="993939"/>
                </a:lnTo>
                <a:lnTo>
                  <a:pt x="1092802" y="1007105"/>
                </a:lnTo>
                <a:lnTo>
                  <a:pt x="1039889" y="1018074"/>
                </a:lnTo>
                <a:lnTo>
                  <a:pt x="985460" y="1026758"/>
                </a:lnTo>
                <a:lnTo>
                  <a:pt x="929651" y="1033070"/>
                </a:lnTo>
                <a:lnTo>
                  <a:pt x="872602" y="1036921"/>
                </a:lnTo>
                <a:lnTo>
                  <a:pt x="814451" y="1038225"/>
                </a:lnTo>
                <a:lnTo>
                  <a:pt x="756283" y="1036921"/>
                </a:lnTo>
                <a:lnTo>
                  <a:pt x="699219" y="1033070"/>
                </a:lnTo>
                <a:lnTo>
                  <a:pt x="643398" y="1026758"/>
                </a:lnTo>
                <a:lnTo>
                  <a:pt x="588957" y="1018074"/>
                </a:lnTo>
                <a:lnTo>
                  <a:pt x="536033" y="1007105"/>
                </a:lnTo>
                <a:lnTo>
                  <a:pt x="484764" y="993939"/>
                </a:lnTo>
                <a:lnTo>
                  <a:pt x="435289" y="978665"/>
                </a:lnTo>
                <a:lnTo>
                  <a:pt x="387745" y="961370"/>
                </a:lnTo>
                <a:lnTo>
                  <a:pt x="342270" y="942141"/>
                </a:lnTo>
                <a:lnTo>
                  <a:pt x="299001" y="921068"/>
                </a:lnTo>
                <a:lnTo>
                  <a:pt x="258077" y="898237"/>
                </a:lnTo>
                <a:lnTo>
                  <a:pt x="219635" y="873736"/>
                </a:lnTo>
                <a:lnTo>
                  <a:pt x="183813" y="847654"/>
                </a:lnTo>
                <a:lnTo>
                  <a:pt x="150748" y="820078"/>
                </a:lnTo>
                <a:lnTo>
                  <a:pt x="120579" y="791097"/>
                </a:lnTo>
                <a:lnTo>
                  <a:pt x="93444" y="760797"/>
                </a:lnTo>
                <a:lnTo>
                  <a:pt x="69479" y="729267"/>
                </a:lnTo>
                <a:lnTo>
                  <a:pt x="48823" y="696595"/>
                </a:lnTo>
                <a:lnTo>
                  <a:pt x="17989" y="628175"/>
                </a:lnTo>
                <a:lnTo>
                  <a:pt x="2044" y="556241"/>
                </a:lnTo>
                <a:lnTo>
                  <a:pt x="0" y="519175"/>
                </a:lnTo>
                <a:close/>
              </a:path>
            </a:pathLst>
          </a:custGeom>
          <a:ln w="1905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2" name="object 12"/>
          <p:cNvSpPr txBox="1"/>
          <p:nvPr/>
        </p:nvSpPr>
        <p:spPr>
          <a:xfrm>
            <a:off x="607219" y="2607469"/>
            <a:ext cx="3150394" cy="299602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22384" rIns="0" bIns="0" rtlCol="0">
            <a:spAutoFit/>
          </a:bodyPr>
          <a:lstStyle/>
          <a:p>
            <a:pPr marL="67151">
              <a:spcBef>
                <a:spcPts val="176"/>
              </a:spcBef>
            </a:pPr>
            <a:r>
              <a:rPr spc="23" dirty="0">
                <a:latin typeface="Calibri"/>
                <a:cs typeface="Calibri"/>
              </a:rPr>
              <a:t>m</a:t>
            </a:r>
            <a:r>
              <a:rPr spc="-23" dirty="0">
                <a:latin typeface="Calibri"/>
                <a:cs typeface="Calibri"/>
              </a:rPr>
              <a:t>il</a:t>
            </a:r>
            <a:r>
              <a:rPr dirty="0">
                <a:latin typeface="Calibri"/>
                <a:cs typeface="Calibri"/>
              </a:rPr>
              <a:t>k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spc="-26" dirty="0">
                <a:latin typeface="Calibri"/>
                <a:cs typeface="Calibri"/>
              </a:rPr>
              <a:t>v</a:t>
            </a:r>
            <a:r>
              <a:rPr spc="26" dirty="0">
                <a:latin typeface="Calibri"/>
                <a:cs typeface="Calibri"/>
              </a:rPr>
              <a:t>s</a:t>
            </a:r>
            <a:r>
              <a:rPr dirty="0">
                <a:latin typeface="Calibri"/>
                <a:cs typeface="Calibri"/>
              </a:rPr>
              <a:t>.</a:t>
            </a:r>
            <a:r>
              <a:rPr spc="-23" dirty="0">
                <a:latin typeface="Calibri"/>
                <a:cs typeface="Calibri"/>
              </a:rPr>
              <a:t> </a:t>
            </a:r>
            <a:r>
              <a:rPr spc="23" dirty="0">
                <a:latin typeface="Calibri"/>
                <a:cs typeface="Calibri"/>
              </a:rPr>
              <a:t>c</a:t>
            </a:r>
            <a:r>
              <a:rPr spc="4" dirty="0">
                <a:latin typeface="Calibri"/>
                <a:cs typeface="Calibri"/>
              </a:rPr>
              <a:t>o</a:t>
            </a:r>
            <a:r>
              <a:rPr spc="8" dirty="0">
                <a:latin typeface="Calibri"/>
                <a:cs typeface="Calibri"/>
              </a:rPr>
              <a:t>f</a:t>
            </a:r>
            <a:r>
              <a:rPr spc="-45" dirty="0">
                <a:latin typeface="Calibri"/>
                <a:cs typeface="Calibri"/>
              </a:rPr>
              <a:t>f</a:t>
            </a:r>
            <a:r>
              <a:rPr dirty="0">
                <a:latin typeface="Calibri"/>
                <a:cs typeface="Calibri"/>
              </a:rPr>
              <a:t>ee</a:t>
            </a:r>
            <a:r>
              <a:rPr spc="-64" dirty="0">
                <a:latin typeface="Calibri"/>
                <a:cs typeface="Calibri"/>
              </a:rPr>
              <a:t> </a:t>
            </a:r>
            <a:r>
              <a:rPr spc="23" dirty="0">
                <a:latin typeface="Calibri"/>
                <a:cs typeface="Calibri"/>
              </a:rPr>
              <a:t>c</a:t>
            </a:r>
            <a:r>
              <a:rPr spc="4" dirty="0">
                <a:latin typeface="Calibri"/>
                <a:cs typeface="Calibri"/>
              </a:rPr>
              <a:t>o</a:t>
            </a:r>
            <a:r>
              <a:rPr spc="8" dirty="0">
                <a:latin typeface="Calibri"/>
                <a:cs typeface="Calibri"/>
              </a:rPr>
              <a:t>n</a:t>
            </a:r>
            <a:r>
              <a:rPr spc="11" dirty="0">
                <a:latin typeface="Calibri"/>
                <a:cs typeface="Calibri"/>
              </a:rPr>
              <a:t>t</a:t>
            </a:r>
            <a:r>
              <a:rPr spc="-23" dirty="0">
                <a:latin typeface="Calibri"/>
                <a:cs typeface="Calibri"/>
              </a:rPr>
              <a:t>i</a:t>
            </a:r>
            <a:r>
              <a:rPr spc="8" dirty="0">
                <a:latin typeface="Calibri"/>
                <a:cs typeface="Calibri"/>
              </a:rPr>
              <a:t>n</a:t>
            </a:r>
            <a:r>
              <a:rPr dirty="0">
                <a:latin typeface="Calibri"/>
                <a:cs typeface="Calibri"/>
              </a:rPr>
              <a:t>ge</a:t>
            </a:r>
            <a:r>
              <a:rPr spc="11" dirty="0">
                <a:latin typeface="Calibri"/>
                <a:cs typeface="Calibri"/>
              </a:rPr>
              <a:t>n</a:t>
            </a:r>
            <a:r>
              <a:rPr spc="23" dirty="0">
                <a:latin typeface="Calibri"/>
                <a:cs typeface="Calibri"/>
              </a:rPr>
              <a:t>c</a:t>
            </a:r>
            <a:r>
              <a:rPr dirty="0">
                <a:latin typeface="Calibri"/>
                <a:cs typeface="Calibri"/>
              </a:rPr>
              <a:t>y</a:t>
            </a:r>
            <a:r>
              <a:rPr spc="-153" dirty="0">
                <a:latin typeface="Calibri"/>
                <a:cs typeface="Calibri"/>
              </a:rPr>
              <a:t> </a:t>
            </a:r>
            <a:r>
              <a:rPr spc="11" dirty="0">
                <a:latin typeface="Calibri"/>
                <a:cs typeface="Calibri"/>
              </a:rPr>
              <a:t>t</a:t>
            </a:r>
            <a:r>
              <a:rPr spc="-19" dirty="0">
                <a:latin typeface="Calibri"/>
                <a:cs typeface="Calibri"/>
              </a:rPr>
              <a:t>a</a:t>
            </a:r>
            <a:r>
              <a:rPr spc="8" dirty="0">
                <a:latin typeface="Calibri"/>
                <a:cs typeface="Calibri"/>
              </a:rPr>
              <a:t>b</a:t>
            </a:r>
            <a:r>
              <a:rPr spc="-23" dirty="0">
                <a:latin typeface="Calibri"/>
                <a:cs typeface="Calibri"/>
              </a:rPr>
              <a:t>l</a:t>
            </a:r>
            <a:r>
              <a:rPr dirty="0">
                <a:latin typeface="Calibri"/>
                <a:cs typeface="Calibri"/>
              </a:rPr>
              <a:t>e</a:t>
            </a:r>
            <a:endParaRPr>
              <a:latin typeface="Calibri"/>
              <a:cs typeface="Calibri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pc="5" smtClean="0"/>
              <a:pPr marL="38100">
                <a:lnSpc>
                  <a:spcPts val="1760"/>
                </a:lnSpc>
              </a:pPr>
              <a:t>81</a:t>
            </a:fld>
            <a:endParaRPr spc="4" dirty="0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999" y="2477057"/>
            <a:ext cx="9120188" cy="3188018"/>
            <a:chOff x="41332" y="2159743"/>
            <a:chExt cx="12160250" cy="425069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332" y="3972772"/>
              <a:ext cx="11852159" cy="1929336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57678" y="2159743"/>
              <a:ext cx="3559668" cy="151634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00099" y="3495738"/>
              <a:ext cx="11401425" cy="2914586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3000" y="430962"/>
            <a:ext cx="5913119" cy="1366721"/>
          </a:xfrm>
          <a:prstGeom prst="rect">
            <a:avLst/>
          </a:prstGeom>
        </p:spPr>
        <p:txBody>
          <a:bodyPr vert="horz" wrap="square" lIns="0" tIns="12383" rIns="0" bIns="0" rtlCol="0">
            <a:spAutoFit/>
          </a:bodyPr>
          <a:lstStyle/>
          <a:p>
            <a:pPr marL="9525">
              <a:spcBef>
                <a:spcPts val="98"/>
              </a:spcBef>
            </a:pPr>
            <a:r>
              <a:rPr spc="-195" dirty="0"/>
              <a:t>Comparison</a:t>
            </a:r>
            <a:r>
              <a:rPr spc="41" dirty="0"/>
              <a:t> </a:t>
            </a:r>
            <a:r>
              <a:rPr spc="19" dirty="0"/>
              <a:t>of</a:t>
            </a:r>
            <a:r>
              <a:rPr spc="135" dirty="0"/>
              <a:t> </a:t>
            </a:r>
            <a:r>
              <a:rPr spc="-120" dirty="0"/>
              <a:t>Null-Invariant</a:t>
            </a:r>
            <a:r>
              <a:rPr spc="94" dirty="0"/>
              <a:t> </a:t>
            </a:r>
            <a:r>
              <a:rPr spc="-217" dirty="0"/>
              <a:t>Measures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735878" y="1956208"/>
            <a:ext cx="4996338" cy="1421062"/>
          </a:xfrm>
          <a:prstGeom prst="rect">
            <a:avLst/>
          </a:prstGeom>
        </p:spPr>
        <p:txBody>
          <a:bodyPr vert="horz" wrap="square" lIns="0" tIns="73819" rIns="0" bIns="0" rtlCol="0">
            <a:spAutoFit/>
          </a:bodyPr>
          <a:lstStyle/>
          <a:p>
            <a:pPr marL="271463" indent="-243364">
              <a:spcBef>
                <a:spcPts val="581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71463" algn="l"/>
                <a:tab pos="271939" algn="l"/>
              </a:tabLst>
            </a:pPr>
            <a:r>
              <a:rPr sz="1500" spc="-4" dirty="0">
                <a:latin typeface="Calibri"/>
                <a:cs typeface="Calibri"/>
              </a:rPr>
              <a:t>Not</a:t>
            </a:r>
            <a:r>
              <a:rPr sz="1500" spc="-11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all</a:t>
            </a:r>
            <a:r>
              <a:rPr sz="1500" spc="-19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null-invariant</a:t>
            </a:r>
            <a:r>
              <a:rPr sz="1500" spc="-11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measures</a:t>
            </a:r>
            <a:r>
              <a:rPr sz="1500" spc="-38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are</a:t>
            </a:r>
            <a:r>
              <a:rPr sz="1500" spc="-34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created</a:t>
            </a:r>
            <a:r>
              <a:rPr sz="1500" spc="-19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equal</a:t>
            </a:r>
            <a:endParaRPr sz="1500" dirty="0">
              <a:latin typeface="Calibri"/>
              <a:cs typeface="Calibri"/>
            </a:endParaRPr>
          </a:p>
          <a:p>
            <a:pPr marL="271463" indent="-243364">
              <a:spcBef>
                <a:spcPts val="510"/>
              </a:spcBef>
              <a:buClr>
                <a:srgbClr val="DD8046"/>
              </a:buClr>
              <a:buSzPct val="60000"/>
              <a:buFont typeface="Wingdings"/>
              <a:buChar char=""/>
              <a:tabLst>
                <a:tab pos="271463" algn="l"/>
                <a:tab pos="271939" algn="l"/>
              </a:tabLst>
            </a:pPr>
            <a:r>
              <a:rPr sz="1500" spc="-4" dirty="0">
                <a:latin typeface="Calibri"/>
                <a:cs typeface="Calibri"/>
              </a:rPr>
              <a:t>Which</a:t>
            </a:r>
            <a:r>
              <a:rPr sz="1500" spc="-23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one</a:t>
            </a:r>
            <a:r>
              <a:rPr sz="1500" spc="-38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is</a:t>
            </a:r>
            <a:r>
              <a:rPr sz="1500" spc="11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better?</a:t>
            </a:r>
            <a:endParaRPr sz="1500" dirty="0">
              <a:latin typeface="Calibri"/>
              <a:cs typeface="Calibri"/>
            </a:endParaRPr>
          </a:p>
          <a:p>
            <a:pPr marL="300038">
              <a:spcBef>
                <a:spcPts val="450"/>
              </a:spcBef>
            </a:pPr>
            <a:r>
              <a:rPr sz="1050" spc="-30" dirty="0">
                <a:solidFill>
                  <a:srgbClr val="93B6D2"/>
                </a:solidFill>
                <a:latin typeface="Microsoft Sans Serif"/>
                <a:cs typeface="Microsoft Sans Serif"/>
              </a:rPr>
              <a:t>🞑</a:t>
            </a:r>
            <a:r>
              <a:rPr sz="1050" spc="150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sz="1500" spc="8" dirty="0">
                <a:latin typeface="Calibri"/>
                <a:cs typeface="Calibri"/>
              </a:rPr>
              <a:t>D</a:t>
            </a:r>
            <a:r>
              <a:rPr sz="1519" spc="11" baseline="-18518" dirty="0">
                <a:latin typeface="Calibri"/>
                <a:cs typeface="Calibri"/>
              </a:rPr>
              <a:t>4</a:t>
            </a:r>
            <a:r>
              <a:rPr sz="1500" spc="8" dirty="0">
                <a:latin typeface="Calibri"/>
                <a:cs typeface="Calibri"/>
              </a:rPr>
              <a:t>—D</a:t>
            </a:r>
            <a:r>
              <a:rPr sz="1519" spc="11" baseline="-18518" dirty="0">
                <a:latin typeface="Calibri"/>
                <a:cs typeface="Calibri"/>
              </a:rPr>
              <a:t>6</a:t>
            </a:r>
            <a:r>
              <a:rPr sz="1519" spc="62" baseline="-18518" dirty="0">
                <a:latin typeface="Calibri"/>
                <a:cs typeface="Calibri"/>
              </a:rPr>
              <a:t> </a:t>
            </a:r>
            <a:r>
              <a:rPr sz="1500" spc="-11" dirty="0">
                <a:latin typeface="Calibri"/>
                <a:cs typeface="Calibri"/>
              </a:rPr>
              <a:t>differentiate</a:t>
            </a:r>
            <a:r>
              <a:rPr sz="1500" spc="23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the</a:t>
            </a:r>
            <a:r>
              <a:rPr sz="1500" spc="-30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null-invariant</a:t>
            </a:r>
            <a:r>
              <a:rPr sz="1500" spc="-11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measures</a:t>
            </a:r>
            <a:endParaRPr sz="1500" dirty="0">
              <a:latin typeface="Calibri"/>
              <a:cs typeface="Calibri"/>
            </a:endParaRPr>
          </a:p>
          <a:p>
            <a:pPr marL="507683" marR="22860" indent="-207645">
              <a:spcBef>
                <a:spcPts val="454"/>
              </a:spcBef>
            </a:pPr>
            <a:r>
              <a:rPr sz="1050" spc="-30" dirty="0">
                <a:solidFill>
                  <a:srgbClr val="93B6D2"/>
                </a:solidFill>
                <a:latin typeface="Microsoft Sans Serif"/>
                <a:cs typeface="Microsoft Sans Serif"/>
              </a:rPr>
              <a:t>🞑</a:t>
            </a:r>
            <a:r>
              <a:rPr sz="1050" spc="-26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sz="1500" dirty="0">
                <a:latin typeface="Calibri"/>
                <a:cs typeface="Calibri"/>
              </a:rPr>
              <a:t>Kulc (Kulczynski </a:t>
            </a:r>
            <a:r>
              <a:rPr sz="1500" spc="19" dirty="0">
                <a:latin typeface="Calibri"/>
                <a:cs typeface="Calibri"/>
              </a:rPr>
              <a:t>1927) </a:t>
            </a:r>
            <a:r>
              <a:rPr sz="1500" spc="-4" dirty="0">
                <a:latin typeface="Calibri"/>
                <a:cs typeface="Calibri"/>
              </a:rPr>
              <a:t>holds </a:t>
            </a:r>
            <a:r>
              <a:rPr sz="1500" spc="-8" dirty="0">
                <a:latin typeface="Calibri"/>
                <a:cs typeface="Calibri"/>
              </a:rPr>
              <a:t>firm </a:t>
            </a:r>
            <a:r>
              <a:rPr sz="1500" spc="4" dirty="0">
                <a:latin typeface="Calibri"/>
                <a:cs typeface="Calibri"/>
              </a:rPr>
              <a:t>and </a:t>
            </a:r>
            <a:r>
              <a:rPr sz="1500" spc="-4" dirty="0">
                <a:latin typeface="Calibri"/>
                <a:cs typeface="Calibri"/>
              </a:rPr>
              <a:t>is </a:t>
            </a:r>
            <a:r>
              <a:rPr sz="1500" dirty="0">
                <a:latin typeface="Calibri"/>
                <a:cs typeface="Calibri"/>
              </a:rPr>
              <a:t>in balance of both </a:t>
            </a:r>
            <a:r>
              <a:rPr sz="1500" spc="4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directional</a:t>
            </a:r>
            <a:r>
              <a:rPr sz="1500" spc="38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implications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74053" y="3528583"/>
            <a:ext cx="1722120" cy="190982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9525">
              <a:spcBef>
                <a:spcPts val="94"/>
              </a:spcBef>
            </a:pPr>
            <a:r>
              <a:rPr sz="1163" spc="4" dirty="0">
                <a:latin typeface="Verdana"/>
                <a:cs typeface="Verdana"/>
              </a:rPr>
              <a:t>All</a:t>
            </a:r>
            <a:r>
              <a:rPr sz="1163" spc="26" dirty="0">
                <a:latin typeface="Verdana"/>
                <a:cs typeface="Verdana"/>
              </a:rPr>
              <a:t> </a:t>
            </a:r>
            <a:r>
              <a:rPr sz="1163" spc="11" dirty="0">
                <a:latin typeface="Verdana"/>
                <a:cs typeface="Verdana"/>
              </a:rPr>
              <a:t>5</a:t>
            </a:r>
            <a:r>
              <a:rPr sz="1163" dirty="0">
                <a:latin typeface="Verdana"/>
                <a:cs typeface="Verdana"/>
              </a:rPr>
              <a:t> </a:t>
            </a:r>
            <a:r>
              <a:rPr sz="1163" spc="15" dirty="0">
                <a:latin typeface="Verdana"/>
                <a:cs typeface="Verdana"/>
              </a:rPr>
              <a:t>are</a:t>
            </a:r>
            <a:r>
              <a:rPr sz="1163" spc="-4" dirty="0">
                <a:latin typeface="Verdana"/>
                <a:cs typeface="Verdana"/>
              </a:rPr>
              <a:t> </a:t>
            </a:r>
            <a:r>
              <a:rPr sz="1163" spc="11" dirty="0">
                <a:latin typeface="Verdana"/>
                <a:cs typeface="Verdana"/>
              </a:rPr>
              <a:t>null-invariant</a:t>
            </a:r>
            <a:endParaRPr sz="1163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664077" y="5464254"/>
            <a:ext cx="2894647" cy="190982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9525">
              <a:spcBef>
                <a:spcPts val="94"/>
              </a:spcBef>
            </a:pPr>
            <a:r>
              <a:rPr sz="1163" spc="4" dirty="0">
                <a:solidFill>
                  <a:srgbClr val="0000FF"/>
                </a:solidFill>
                <a:latin typeface="Verdana"/>
                <a:cs typeface="Verdana"/>
              </a:rPr>
              <a:t>Subtle:</a:t>
            </a:r>
            <a:r>
              <a:rPr sz="1163" spc="56" dirty="0">
                <a:solidFill>
                  <a:srgbClr val="0000FF"/>
                </a:solidFill>
                <a:latin typeface="Verdana"/>
                <a:cs typeface="Verdana"/>
              </a:rPr>
              <a:t> </a:t>
            </a:r>
            <a:r>
              <a:rPr sz="1163" spc="11" dirty="0">
                <a:solidFill>
                  <a:srgbClr val="0000FF"/>
                </a:solidFill>
                <a:latin typeface="Verdana"/>
                <a:cs typeface="Verdana"/>
              </a:rPr>
              <a:t>They</a:t>
            </a:r>
            <a:r>
              <a:rPr sz="1163" spc="68" dirty="0">
                <a:solidFill>
                  <a:srgbClr val="0000FF"/>
                </a:solidFill>
                <a:latin typeface="Verdana"/>
                <a:cs typeface="Verdana"/>
              </a:rPr>
              <a:t> </a:t>
            </a:r>
            <a:r>
              <a:rPr sz="1163" spc="15" dirty="0">
                <a:solidFill>
                  <a:srgbClr val="0000FF"/>
                </a:solidFill>
                <a:latin typeface="Verdana"/>
                <a:cs typeface="Verdana"/>
              </a:rPr>
              <a:t>disagree</a:t>
            </a:r>
            <a:r>
              <a:rPr sz="1163" spc="4" dirty="0">
                <a:solidFill>
                  <a:srgbClr val="0000FF"/>
                </a:solidFill>
                <a:latin typeface="Verdana"/>
                <a:cs typeface="Verdana"/>
              </a:rPr>
              <a:t> </a:t>
            </a:r>
            <a:r>
              <a:rPr sz="1163" spc="15" dirty="0">
                <a:solidFill>
                  <a:srgbClr val="0000FF"/>
                </a:solidFill>
                <a:latin typeface="Verdana"/>
                <a:cs typeface="Verdana"/>
              </a:rPr>
              <a:t>on </a:t>
            </a:r>
            <a:r>
              <a:rPr sz="1163" spc="4" dirty="0">
                <a:solidFill>
                  <a:srgbClr val="0000FF"/>
                </a:solidFill>
                <a:latin typeface="Verdana"/>
                <a:cs typeface="Verdana"/>
              </a:rPr>
              <a:t>those</a:t>
            </a:r>
            <a:r>
              <a:rPr sz="1163" spc="120" dirty="0">
                <a:solidFill>
                  <a:srgbClr val="0000FF"/>
                </a:solidFill>
                <a:latin typeface="Verdana"/>
                <a:cs typeface="Verdana"/>
              </a:rPr>
              <a:t> </a:t>
            </a:r>
            <a:r>
              <a:rPr sz="1163" spc="19" dirty="0">
                <a:solidFill>
                  <a:srgbClr val="0000FF"/>
                </a:solidFill>
                <a:latin typeface="Verdana"/>
                <a:cs typeface="Verdana"/>
              </a:rPr>
              <a:t>cases</a:t>
            </a:r>
            <a:endParaRPr sz="1163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250781" y="2114550"/>
            <a:ext cx="2814638" cy="342900"/>
          </a:xfrm>
          <a:custGeom>
            <a:avLst/>
            <a:gdLst/>
            <a:ahLst/>
            <a:cxnLst/>
            <a:rect l="l" t="t" r="r" b="b"/>
            <a:pathLst>
              <a:path w="3752850" h="457200">
                <a:moveTo>
                  <a:pt x="3752850" y="0"/>
                </a:moveTo>
                <a:lnTo>
                  <a:pt x="0" y="0"/>
                </a:lnTo>
                <a:lnTo>
                  <a:pt x="0" y="457200"/>
                </a:lnTo>
                <a:lnTo>
                  <a:pt x="3752850" y="457200"/>
                </a:lnTo>
                <a:lnTo>
                  <a:pt x="3752850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1" name="object 11"/>
          <p:cNvSpPr txBox="1"/>
          <p:nvPr/>
        </p:nvSpPr>
        <p:spPr>
          <a:xfrm>
            <a:off x="6341555" y="2123647"/>
            <a:ext cx="2644140" cy="286617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spcBef>
                <a:spcPts val="75"/>
              </a:spcBef>
            </a:pPr>
            <a:r>
              <a:rPr spc="-15" dirty="0">
                <a:latin typeface="Calibri"/>
                <a:cs typeface="Calibri"/>
              </a:rPr>
              <a:t>2</a:t>
            </a:r>
            <a:r>
              <a:rPr spc="11" dirty="0">
                <a:latin typeface="Calibri"/>
                <a:cs typeface="Calibri"/>
              </a:rPr>
              <a:t>-</a:t>
            </a:r>
            <a:r>
              <a:rPr spc="-26" dirty="0">
                <a:latin typeface="Calibri"/>
                <a:cs typeface="Calibri"/>
              </a:rPr>
              <a:t>v</a:t>
            </a:r>
            <a:r>
              <a:rPr spc="-19" dirty="0">
                <a:latin typeface="Calibri"/>
                <a:cs typeface="Calibri"/>
              </a:rPr>
              <a:t>a</a:t>
            </a:r>
            <a:r>
              <a:rPr spc="-11" dirty="0">
                <a:latin typeface="Calibri"/>
                <a:cs typeface="Calibri"/>
              </a:rPr>
              <a:t>r</a:t>
            </a:r>
            <a:r>
              <a:rPr spc="-19" dirty="0">
                <a:latin typeface="Calibri"/>
                <a:cs typeface="Calibri"/>
              </a:rPr>
              <a:t>ia</a:t>
            </a:r>
            <a:r>
              <a:rPr spc="8" dirty="0">
                <a:latin typeface="Calibri"/>
                <a:cs typeface="Calibri"/>
              </a:rPr>
              <a:t>b</a:t>
            </a:r>
            <a:r>
              <a:rPr spc="-19" dirty="0">
                <a:latin typeface="Calibri"/>
                <a:cs typeface="Calibri"/>
              </a:rPr>
              <a:t>l</a:t>
            </a:r>
            <a:r>
              <a:rPr dirty="0">
                <a:latin typeface="Calibri"/>
                <a:cs typeface="Calibri"/>
              </a:rPr>
              <a:t>e</a:t>
            </a:r>
            <a:r>
              <a:rPr spc="105" dirty="0">
                <a:latin typeface="Calibri"/>
                <a:cs typeface="Calibri"/>
              </a:rPr>
              <a:t> </a:t>
            </a:r>
            <a:r>
              <a:rPr spc="23" dirty="0">
                <a:latin typeface="Calibri"/>
                <a:cs typeface="Calibri"/>
              </a:rPr>
              <a:t>c</a:t>
            </a:r>
            <a:r>
              <a:rPr spc="4" dirty="0">
                <a:latin typeface="Calibri"/>
                <a:cs typeface="Calibri"/>
              </a:rPr>
              <a:t>o</a:t>
            </a:r>
            <a:r>
              <a:rPr spc="8" dirty="0">
                <a:latin typeface="Calibri"/>
                <a:cs typeface="Calibri"/>
              </a:rPr>
              <a:t>n</a:t>
            </a:r>
            <a:r>
              <a:rPr spc="11" dirty="0">
                <a:latin typeface="Calibri"/>
                <a:cs typeface="Calibri"/>
              </a:rPr>
              <a:t>t</a:t>
            </a:r>
            <a:r>
              <a:rPr spc="-19" dirty="0">
                <a:latin typeface="Calibri"/>
                <a:cs typeface="Calibri"/>
              </a:rPr>
              <a:t>i</a:t>
            </a:r>
            <a:r>
              <a:rPr spc="8" dirty="0">
                <a:latin typeface="Calibri"/>
                <a:cs typeface="Calibri"/>
              </a:rPr>
              <a:t>n</a:t>
            </a:r>
            <a:r>
              <a:rPr dirty="0">
                <a:latin typeface="Calibri"/>
                <a:cs typeface="Calibri"/>
              </a:rPr>
              <a:t>ge</a:t>
            </a:r>
            <a:r>
              <a:rPr spc="11" dirty="0">
                <a:latin typeface="Calibri"/>
                <a:cs typeface="Calibri"/>
              </a:rPr>
              <a:t>n</a:t>
            </a:r>
            <a:r>
              <a:rPr spc="23" dirty="0">
                <a:latin typeface="Calibri"/>
                <a:cs typeface="Calibri"/>
              </a:rPr>
              <a:t>c</a:t>
            </a:r>
            <a:r>
              <a:rPr dirty="0">
                <a:latin typeface="Calibri"/>
                <a:cs typeface="Calibri"/>
              </a:rPr>
              <a:t>y</a:t>
            </a:r>
            <a:r>
              <a:rPr spc="-153" dirty="0">
                <a:latin typeface="Calibri"/>
                <a:cs typeface="Calibri"/>
              </a:rPr>
              <a:t> </a:t>
            </a:r>
            <a:r>
              <a:rPr spc="11" dirty="0">
                <a:latin typeface="Calibri"/>
                <a:cs typeface="Calibri"/>
              </a:rPr>
              <a:t>t</a:t>
            </a:r>
            <a:r>
              <a:rPr spc="-19" dirty="0">
                <a:latin typeface="Calibri"/>
                <a:cs typeface="Calibri"/>
              </a:rPr>
              <a:t>a</a:t>
            </a:r>
            <a:r>
              <a:rPr spc="8" dirty="0">
                <a:latin typeface="Calibri"/>
                <a:cs typeface="Calibri"/>
              </a:rPr>
              <a:t>b</a:t>
            </a:r>
            <a:r>
              <a:rPr spc="-19" dirty="0">
                <a:latin typeface="Calibri"/>
                <a:cs typeface="Calibri"/>
              </a:rPr>
              <a:t>l</a:t>
            </a:r>
            <a:r>
              <a:rPr dirty="0">
                <a:latin typeface="Calibri"/>
                <a:cs typeface="Calibri"/>
              </a:rPr>
              <a:t>e</a:t>
            </a:r>
            <a:endParaRPr>
              <a:latin typeface="Calibri"/>
              <a:cs typeface="Calibri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pc="5" smtClean="0"/>
              <a:pPr marL="38100">
                <a:lnSpc>
                  <a:spcPts val="1760"/>
                </a:lnSpc>
              </a:pPr>
              <a:t>82</a:t>
            </a:fld>
            <a:endParaRPr spc="4" dirty="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2221" y="1329404"/>
            <a:ext cx="5559743" cy="425597"/>
          </a:xfrm>
          <a:prstGeom prst="rect">
            <a:avLst/>
          </a:prstGeom>
        </p:spPr>
        <p:txBody>
          <a:bodyPr vert="horz" wrap="square" lIns="0" tIns="10001" rIns="0" bIns="0" rtlCol="0">
            <a:spAutoFit/>
          </a:bodyPr>
          <a:lstStyle/>
          <a:p>
            <a:pPr marL="9525">
              <a:spcBef>
                <a:spcPts val="79"/>
              </a:spcBef>
            </a:pPr>
            <a:r>
              <a:rPr sz="2700" spc="-135" dirty="0"/>
              <a:t>I</a:t>
            </a:r>
            <a:r>
              <a:rPr sz="2700" spc="-274" dirty="0"/>
              <a:t>m</a:t>
            </a:r>
            <a:r>
              <a:rPr sz="2700" spc="-217" dirty="0"/>
              <a:t>b</a:t>
            </a:r>
            <a:r>
              <a:rPr sz="2700" spc="-41" dirty="0"/>
              <a:t>a</a:t>
            </a:r>
            <a:r>
              <a:rPr sz="2700" spc="-4" dirty="0"/>
              <a:t>l</a:t>
            </a:r>
            <a:r>
              <a:rPr sz="2700" spc="-41" dirty="0"/>
              <a:t>a</a:t>
            </a:r>
            <a:r>
              <a:rPr sz="2700" spc="-334" dirty="0"/>
              <a:t>nc</a:t>
            </a:r>
            <a:r>
              <a:rPr sz="2700" spc="-150" dirty="0"/>
              <a:t>e</a:t>
            </a:r>
            <a:r>
              <a:rPr sz="2700" spc="64" dirty="0"/>
              <a:t> </a:t>
            </a:r>
            <a:r>
              <a:rPr sz="2700" spc="-716" dirty="0"/>
              <a:t>R</a:t>
            </a:r>
            <a:r>
              <a:rPr sz="2700" spc="-41" dirty="0"/>
              <a:t>a</a:t>
            </a:r>
            <a:r>
              <a:rPr sz="2700" spc="-23" dirty="0"/>
              <a:t>t</a:t>
            </a:r>
            <a:r>
              <a:rPr sz="2700" dirty="0"/>
              <a:t>i</a:t>
            </a:r>
            <a:r>
              <a:rPr sz="2700" spc="-150" dirty="0"/>
              <a:t>o</a:t>
            </a:r>
            <a:r>
              <a:rPr sz="2700" spc="11" dirty="0"/>
              <a:t> </a:t>
            </a:r>
            <a:r>
              <a:rPr sz="2700" spc="-131" dirty="0"/>
              <a:t>w</a:t>
            </a:r>
            <a:r>
              <a:rPr sz="2700" spc="-23" dirty="0"/>
              <a:t>i</a:t>
            </a:r>
            <a:r>
              <a:rPr sz="2700" spc="-169" dirty="0"/>
              <a:t>th</a:t>
            </a:r>
            <a:r>
              <a:rPr sz="2700" spc="34" dirty="0"/>
              <a:t> </a:t>
            </a:r>
            <a:r>
              <a:rPr sz="2700" spc="-341" dirty="0"/>
              <a:t>K</a:t>
            </a:r>
            <a:r>
              <a:rPr sz="2700" spc="-244" dirty="0"/>
              <a:t>u</a:t>
            </a:r>
            <a:r>
              <a:rPr sz="2700" spc="-79" dirty="0"/>
              <a:t>l</a:t>
            </a:r>
            <a:r>
              <a:rPr sz="2700" spc="-341" dirty="0"/>
              <a:t>c</a:t>
            </a:r>
            <a:r>
              <a:rPr sz="2700" spc="-188" dirty="0"/>
              <a:t>zynski</a:t>
            </a:r>
            <a:r>
              <a:rPr sz="2700" spc="30" dirty="0"/>
              <a:t> </a:t>
            </a:r>
            <a:r>
              <a:rPr sz="2700" spc="-116" dirty="0"/>
              <a:t>Me</a:t>
            </a:r>
            <a:r>
              <a:rPr sz="2700" spc="-127" dirty="0"/>
              <a:t>a</a:t>
            </a:r>
            <a:r>
              <a:rPr sz="2700" spc="-233" dirty="0"/>
              <a:t>sure</a:t>
            </a:r>
            <a:endParaRPr sz="2700"/>
          </a:p>
        </p:txBody>
      </p:sp>
      <p:sp>
        <p:nvSpPr>
          <p:cNvPr id="3" name="object 3"/>
          <p:cNvSpPr txBox="1"/>
          <p:nvPr/>
        </p:nvSpPr>
        <p:spPr>
          <a:xfrm>
            <a:off x="632222" y="2015919"/>
            <a:ext cx="8278654" cy="286617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252413" indent="-243364">
              <a:spcBef>
                <a:spcPts val="75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52413" algn="l"/>
                <a:tab pos="252889" algn="l"/>
              </a:tabLst>
            </a:pPr>
            <a:r>
              <a:rPr spc="-255" dirty="0">
                <a:latin typeface="Microsoft Sans Serif"/>
                <a:cs typeface="Microsoft Sans Serif"/>
              </a:rPr>
              <a:t>IR</a:t>
            </a:r>
            <a:r>
              <a:rPr spc="26" dirty="0">
                <a:latin typeface="Microsoft Sans Serif"/>
                <a:cs typeface="Microsoft Sans Serif"/>
              </a:rPr>
              <a:t> </a:t>
            </a:r>
            <a:r>
              <a:rPr spc="-109" dirty="0">
                <a:latin typeface="Microsoft Sans Serif"/>
                <a:cs typeface="Microsoft Sans Serif"/>
              </a:rPr>
              <a:t>(Imbalance</a:t>
            </a:r>
            <a:r>
              <a:rPr spc="-26" dirty="0">
                <a:latin typeface="Microsoft Sans Serif"/>
                <a:cs typeface="Microsoft Sans Serif"/>
              </a:rPr>
              <a:t> </a:t>
            </a:r>
            <a:r>
              <a:rPr spc="-113" dirty="0">
                <a:latin typeface="Microsoft Sans Serif"/>
                <a:cs typeface="Microsoft Sans Serif"/>
              </a:rPr>
              <a:t>Ratio):</a:t>
            </a:r>
            <a:r>
              <a:rPr spc="-26" dirty="0">
                <a:latin typeface="Microsoft Sans Serif"/>
                <a:cs typeface="Microsoft Sans Serif"/>
              </a:rPr>
              <a:t> </a:t>
            </a:r>
            <a:r>
              <a:rPr spc="-146" dirty="0">
                <a:latin typeface="Microsoft Sans Serif"/>
                <a:cs typeface="Microsoft Sans Serif"/>
              </a:rPr>
              <a:t>measure</a:t>
            </a:r>
            <a:r>
              <a:rPr spc="-26" dirty="0">
                <a:latin typeface="Microsoft Sans Serif"/>
                <a:cs typeface="Microsoft Sans Serif"/>
              </a:rPr>
              <a:t> </a:t>
            </a:r>
            <a:r>
              <a:rPr spc="-105" dirty="0">
                <a:latin typeface="Microsoft Sans Serif"/>
                <a:cs typeface="Microsoft Sans Serif"/>
              </a:rPr>
              <a:t>the</a:t>
            </a:r>
            <a:r>
              <a:rPr spc="-30" dirty="0">
                <a:latin typeface="Microsoft Sans Serif"/>
                <a:cs typeface="Microsoft Sans Serif"/>
              </a:rPr>
              <a:t> </a:t>
            </a:r>
            <a:r>
              <a:rPr spc="-101" dirty="0">
                <a:latin typeface="Microsoft Sans Serif"/>
                <a:cs typeface="Microsoft Sans Serif"/>
              </a:rPr>
              <a:t>imbalance</a:t>
            </a:r>
            <a:r>
              <a:rPr spc="30" dirty="0">
                <a:latin typeface="Microsoft Sans Serif"/>
                <a:cs typeface="Microsoft Sans Serif"/>
              </a:rPr>
              <a:t> </a:t>
            </a:r>
            <a:r>
              <a:rPr spc="-4" dirty="0">
                <a:latin typeface="Microsoft Sans Serif"/>
                <a:cs typeface="Microsoft Sans Serif"/>
              </a:rPr>
              <a:t>of</a:t>
            </a:r>
            <a:r>
              <a:rPr spc="45" dirty="0">
                <a:latin typeface="Microsoft Sans Serif"/>
                <a:cs typeface="Microsoft Sans Serif"/>
              </a:rPr>
              <a:t> </a:t>
            </a:r>
            <a:r>
              <a:rPr spc="-94" dirty="0">
                <a:latin typeface="Microsoft Sans Serif"/>
                <a:cs typeface="Microsoft Sans Serif"/>
              </a:rPr>
              <a:t>two</a:t>
            </a:r>
            <a:r>
              <a:rPr spc="105" dirty="0">
                <a:latin typeface="Microsoft Sans Serif"/>
                <a:cs typeface="Microsoft Sans Serif"/>
              </a:rPr>
              <a:t> </a:t>
            </a:r>
            <a:r>
              <a:rPr spc="-143" dirty="0">
                <a:latin typeface="Microsoft Sans Serif"/>
                <a:cs typeface="Microsoft Sans Serif"/>
              </a:rPr>
              <a:t>itemsets</a:t>
            </a:r>
            <a:r>
              <a:rPr spc="4" dirty="0">
                <a:latin typeface="Microsoft Sans Serif"/>
                <a:cs typeface="Microsoft Sans Serif"/>
              </a:rPr>
              <a:t> </a:t>
            </a:r>
            <a:r>
              <a:rPr spc="-113" dirty="0">
                <a:latin typeface="Microsoft Sans Serif"/>
                <a:cs typeface="Microsoft Sans Serif"/>
              </a:rPr>
              <a:t>A</a:t>
            </a:r>
            <a:r>
              <a:rPr spc="15" dirty="0">
                <a:latin typeface="Microsoft Sans Serif"/>
                <a:cs typeface="Microsoft Sans Serif"/>
              </a:rPr>
              <a:t> </a:t>
            </a:r>
            <a:r>
              <a:rPr spc="-71" dirty="0">
                <a:latin typeface="Microsoft Sans Serif"/>
                <a:cs typeface="Microsoft Sans Serif"/>
              </a:rPr>
              <a:t>and</a:t>
            </a:r>
            <a:r>
              <a:rPr spc="49" dirty="0">
                <a:latin typeface="Microsoft Sans Serif"/>
                <a:cs typeface="Microsoft Sans Serif"/>
              </a:rPr>
              <a:t> </a:t>
            </a:r>
            <a:r>
              <a:rPr spc="-300" dirty="0">
                <a:latin typeface="Microsoft Sans Serif"/>
                <a:cs typeface="Microsoft Sans Serif"/>
              </a:rPr>
              <a:t>B</a:t>
            </a:r>
            <a:r>
              <a:rPr spc="-23" dirty="0">
                <a:latin typeface="Microsoft Sans Serif"/>
                <a:cs typeface="Microsoft Sans Serif"/>
              </a:rPr>
              <a:t> </a:t>
            </a:r>
            <a:r>
              <a:rPr spc="-116" dirty="0">
                <a:latin typeface="Microsoft Sans Serif"/>
                <a:cs typeface="Microsoft Sans Serif"/>
              </a:rPr>
              <a:t>in</a:t>
            </a:r>
            <a:r>
              <a:rPr spc="34" dirty="0">
                <a:latin typeface="Microsoft Sans Serif"/>
                <a:cs typeface="Microsoft Sans Serif"/>
              </a:rPr>
              <a:t> </a:t>
            </a:r>
            <a:r>
              <a:rPr spc="-64" dirty="0">
                <a:latin typeface="Microsoft Sans Serif"/>
                <a:cs typeface="Microsoft Sans Serif"/>
              </a:rPr>
              <a:t>rule</a:t>
            </a:r>
            <a:r>
              <a:rPr spc="-23" dirty="0">
                <a:latin typeface="Microsoft Sans Serif"/>
                <a:cs typeface="Microsoft Sans Serif"/>
              </a:rPr>
              <a:t> </a:t>
            </a:r>
            <a:r>
              <a:rPr spc="-101" dirty="0">
                <a:latin typeface="Microsoft Sans Serif"/>
                <a:cs typeface="Microsoft Sans Serif"/>
              </a:rPr>
              <a:t>implications:</a:t>
            </a:r>
            <a:endParaRPr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13172" y="3053286"/>
            <a:ext cx="7915751" cy="116378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271463" indent="-243364">
              <a:lnSpc>
                <a:spcPts val="2149"/>
              </a:lnSpc>
              <a:spcBef>
                <a:spcPts val="75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71463" algn="l"/>
                <a:tab pos="271939" algn="l"/>
              </a:tabLst>
            </a:pPr>
            <a:r>
              <a:rPr spc="-139" dirty="0">
                <a:latin typeface="Microsoft Sans Serif"/>
                <a:cs typeface="Microsoft Sans Serif"/>
              </a:rPr>
              <a:t>Kulczynski</a:t>
            </a:r>
            <a:r>
              <a:rPr spc="-19" dirty="0">
                <a:latin typeface="Microsoft Sans Serif"/>
                <a:cs typeface="Microsoft Sans Serif"/>
              </a:rPr>
              <a:t> </a:t>
            </a:r>
            <a:r>
              <a:rPr spc="-71" dirty="0">
                <a:latin typeface="Microsoft Sans Serif"/>
                <a:cs typeface="Microsoft Sans Serif"/>
              </a:rPr>
              <a:t>and</a:t>
            </a:r>
            <a:r>
              <a:rPr spc="-11" dirty="0">
                <a:latin typeface="Microsoft Sans Serif"/>
                <a:cs typeface="Microsoft Sans Serif"/>
              </a:rPr>
              <a:t> </a:t>
            </a:r>
            <a:r>
              <a:rPr spc="-109" dirty="0">
                <a:latin typeface="Microsoft Sans Serif"/>
                <a:cs typeface="Microsoft Sans Serif"/>
              </a:rPr>
              <a:t>Imbalance</a:t>
            </a:r>
            <a:r>
              <a:rPr spc="26" dirty="0">
                <a:latin typeface="Microsoft Sans Serif"/>
                <a:cs typeface="Microsoft Sans Serif"/>
              </a:rPr>
              <a:t> </a:t>
            </a:r>
            <a:r>
              <a:rPr spc="-116" dirty="0">
                <a:latin typeface="Microsoft Sans Serif"/>
                <a:cs typeface="Microsoft Sans Serif"/>
              </a:rPr>
              <a:t>Ratio</a:t>
            </a:r>
            <a:r>
              <a:rPr spc="-30" dirty="0">
                <a:latin typeface="Microsoft Sans Serif"/>
                <a:cs typeface="Microsoft Sans Serif"/>
              </a:rPr>
              <a:t> </a:t>
            </a:r>
            <a:r>
              <a:rPr spc="-180" dirty="0">
                <a:latin typeface="Microsoft Sans Serif"/>
                <a:cs typeface="Microsoft Sans Serif"/>
              </a:rPr>
              <a:t>(IR)</a:t>
            </a:r>
            <a:r>
              <a:rPr spc="-11" dirty="0">
                <a:latin typeface="Microsoft Sans Serif"/>
                <a:cs typeface="Microsoft Sans Serif"/>
              </a:rPr>
              <a:t> </a:t>
            </a:r>
            <a:r>
              <a:rPr spc="-71" dirty="0">
                <a:latin typeface="Microsoft Sans Serif"/>
                <a:cs typeface="Microsoft Sans Serif"/>
              </a:rPr>
              <a:t>together</a:t>
            </a:r>
            <a:r>
              <a:rPr spc="-11" dirty="0">
                <a:latin typeface="Microsoft Sans Serif"/>
                <a:cs typeface="Microsoft Sans Serif"/>
              </a:rPr>
              <a:t> </a:t>
            </a:r>
            <a:r>
              <a:rPr spc="-101" dirty="0">
                <a:latin typeface="Microsoft Sans Serif"/>
                <a:cs typeface="Microsoft Sans Serif"/>
              </a:rPr>
              <a:t>present</a:t>
            </a:r>
            <a:r>
              <a:rPr spc="-68" dirty="0">
                <a:latin typeface="Microsoft Sans Serif"/>
                <a:cs typeface="Microsoft Sans Serif"/>
              </a:rPr>
              <a:t> </a:t>
            </a:r>
            <a:r>
              <a:rPr spc="-8" dirty="0">
                <a:latin typeface="Microsoft Sans Serif"/>
                <a:cs typeface="Microsoft Sans Serif"/>
              </a:rPr>
              <a:t>a</a:t>
            </a:r>
            <a:r>
              <a:rPr spc="45" dirty="0">
                <a:latin typeface="Microsoft Sans Serif"/>
                <a:cs typeface="Microsoft Sans Serif"/>
              </a:rPr>
              <a:t> </a:t>
            </a:r>
            <a:r>
              <a:rPr spc="-71" dirty="0">
                <a:latin typeface="Microsoft Sans Serif"/>
                <a:cs typeface="Microsoft Sans Serif"/>
              </a:rPr>
              <a:t>clear</a:t>
            </a:r>
            <a:r>
              <a:rPr spc="-11" dirty="0">
                <a:latin typeface="Microsoft Sans Serif"/>
                <a:cs typeface="Microsoft Sans Serif"/>
              </a:rPr>
              <a:t> </a:t>
            </a:r>
            <a:r>
              <a:rPr spc="-79" dirty="0">
                <a:latin typeface="Microsoft Sans Serif"/>
                <a:cs typeface="Microsoft Sans Serif"/>
              </a:rPr>
              <a:t>picture</a:t>
            </a:r>
            <a:r>
              <a:rPr spc="-26" dirty="0">
                <a:latin typeface="Microsoft Sans Serif"/>
                <a:cs typeface="Microsoft Sans Serif"/>
              </a:rPr>
              <a:t> </a:t>
            </a:r>
            <a:r>
              <a:rPr spc="-15" dirty="0">
                <a:latin typeface="Microsoft Sans Serif"/>
                <a:cs typeface="Microsoft Sans Serif"/>
              </a:rPr>
              <a:t>for</a:t>
            </a:r>
            <a:r>
              <a:rPr spc="45" dirty="0">
                <a:latin typeface="Microsoft Sans Serif"/>
                <a:cs typeface="Microsoft Sans Serif"/>
              </a:rPr>
              <a:t> </a:t>
            </a:r>
            <a:r>
              <a:rPr spc="-11" dirty="0">
                <a:latin typeface="Microsoft Sans Serif"/>
                <a:cs typeface="Microsoft Sans Serif"/>
              </a:rPr>
              <a:t>all</a:t>
            </a:r>
            <a:r>
              <a:rPr spc="-30" dirty="0">
                <a:latin typeface="Microsoft Sans Serif"/>
                <a:cs typeface="Microsoft Sans Serif"/>
              </a:rPr>
              <a:t> </a:t>
            </a:r>
            <a:r>
              <a:rPr spc="-105" dirty="0">
                <a:latin typeface="Microsoft Sans Serif"/>
                <a:cs typeface="Microsoft Sans Serif"/>
              </a:rPr>
              <a:t>the</a:t>
            </a:r>
            <a:r>
              <a:rPr spc="26" dirty="0">
                <a:latin typeface="Microsoft Sans Serif"/>
                <a:cs typeface="Microsoft Sans Serif"/>
              </a:rPr>
              <a:t> </a:t>
            </a:r>
            <a:r>
              <a:rPr spc="-83" dirty="0">
                <a:latin typeface="Microsoft Sans Serif"/>
                <a:cs typeface="Microsoft Sans Serif"/>
              </a:rPr>
              <a:t>three</a:t>
            </a:r>
            <a:endParaRPr>
              <a:latin typeface="Microsoft Sans Serif"/>
              <a:cs typeface="Microsoft Sans Serif"/>
            </a:endParaRPr>
          </a:p>
          <a:p>
            <a:pPr marL="271463">
              <a:lnSpc>
                <a:spcPts val="2149"/>
              </a:lnSpc>
            </a:pPr>
            <a:r>
              <a:rPr spc="4" dirty="0">
                <a:latin typeface="Microsoft Sans Serif"/>
                <a:cs typeface="Microsoft Sans Serif"/>
              </a:rPr>
              <a:t>data</a:t>
            </a:r>
            <a:r>
              <a:rPr spc="-285" dirty="0">
                <a:latin typeface="Microsoft Sans Serif"/>
                <a:cs typeface="Microsoft Sans Serif"/>
              </a:rPr>
              <a:t>s</a:t>
            </a:r>
            <a:r>
              <a:rPr spc="-75" dirty="0">
                <a:latin typeface="Microsoft Sans Serif"/>
                <a:cs typeface="Microsoft Sans Serif"/>
              </a:rPr>
              <a:t>e</a:t>
            </a:r>
            <a:r>
              <a:rPr spc="-26" dirty="0">
                <a:latin typeface="Microsoft Sans Serif"/>
                <a:cs typeface="Microsoft Sans Serif"/>
              </a:rPr>
              <a:t>t</a:t>
            </a:r>
            <a:r>
              <a:rPr spc="-300" dirty="0">
                <a:latin typeface="Microsoft Sans Serif"/>
                <a:cs typeface="Microsoft Sans Serif"/>
              </a:rPr>
              <a:t>s</a:t>
            </a:r>
            <a:r>
              <a:rPr spc="-127" dirty="0">
                <a:latin typeface="Microsoft Sans Serif"/>
                <a:cs typeface="Microsoft Sans Serif"/>
              </a:rPr>
              <a:t> </a:t>
            </a:r>
            <a:r>
              <a:rPr spc="-217" dirty="0">
                <a:latin typeface="Microsoft Sans Serif"/>
                <a:cs typeface="Microsoft Sans Serif"/>
              </a:rPr>
              <a:t>D</a:t>
            </a:r>
            <a:r>
              <a:rPr sz="1744" spc="5" baseline="-19713" dirty="0">
                <a:latin typeface="Microsoft Sans Serif"/>
                <a:cs typeface="Microsoft Sans Serif"/>
              </a:rPr>
              <a:t>4</a:t>
            </a:r>
            <a:r>
              <a:rPr sz="1744" baseline="-19713" dirty="0">
                <a:latin typeface="Microsoft Sans Serif"/>
                <a:cs typeface="Microsoft Sans Serif"/>
              </a:rPr>
              <a:t> </a:t>
            </a:r>
            <a:r>
              <a:rPr sz="1744" spc="-134" baseline="-19713" dirty="0">
                <a:latin typeface="Microsoft Sans Serif"/>
                <a:cs typeface="Microsoft Sans Serif"/>
              </a:rPr>
              <a:t> </a:t>
            </a:r>
            <a:r>
              <a:rPr spc="4" dirty="0">
                <a:latin typeface="Microsoft Sans Serif"/>
                <a:cs typeface="Microsoft Sans Serif"/>
              </a:rPr>
              <a:t>t</a:t>
            </a:r>
            <a:r>
              <a:rPr spc="-131" dirty="0">
                <a:latin typeface="Microsoft Sans Serif"/>
                <a:cs typeface="Microsoft Sans Serif"/>
              </a:rPr>
              <a:t>h</a:t>
            </a:r>
            <a:r>
              <a:rPr spc="-120" dirty="0">
                <a:latin typeface="Microsoft Sans Serif"/>
                <a:cs typeface="Microsoft Sans Serif"/>
              </a:rPr>
              <a:t>r</a:t>
            </a:r>
            <a:r>
              <a:rPr spc="-109" dirty="0">
                <a:latin typeface="Microsoft Sans Serif"/>
                <a:cs typeface="Microsoft Sans Serif"/>
              </a:rPr>
              <a:t>ou</a:t>
            </a:r>
            <a:r>
              <a:rPr spc="-94" dirty="0">
                <a:latin typeface="Microsoft Sans Serif"/>
                <a:cs typeface="Microsoft Sans Serif"/>
              </a:rPr>
              <a:t>g</a:t>
            </a:r>
            <a:r>
              <a:rPr spc="-214" dirty="0">
                <a:latin typeface="Microsoft Sans Serif"/>
                <a:cs typeface="Microsoft Sans Serif"/>
              </a:rPr>
              <a:t>h</a:t>
            </a:r>
            <a:r>
              <a:rPr spc="23" dirty="0">
                <a:latin typeface="Microsoft Sans Serif"/>
                <a:cs typeface="Microsoft Sans Serif"/>
              </a:rPr>
              <a:t> </a:t>
            </a:r>
            <a:r>
              <a:rPr spc="-233" dirty="0">
                <a:latin typeface="Microsoft Sans Serif"/>
                <a:cs typeface="Microsoft Sans Serif"/>
              </a:rPr>
              <a:t>D</a:t>
            </a:r>
            <a:r>
              <a:rPr sz="1744" spc="5" baseline="-19713" dirty="0">
                <a:latin typeface="Microsoft Sans Serif"/>
                <a:cs typeface="Microsoft Sans Serif"/>
              </a:rPr>
              <a:t>6</a:t>
            </a:r>
            <a:endParaRPr sz="1744" baseline="-19713">
              <a:latin typeface="Microsoft Sans Serif"/>
              <a:cs typeface="Microsoft Sans Serif"/>
            </a:endParaRPr>
          </a:p>
          <a:p>
            <a:pPr marL="300038">
              <a:spcBef>
                <a:spcPts val="731"/>
              </a:spcBef>
            </a:pPr>
            <a:r>
              <a:rPr sz="1050" spc="-98" dirty="0">
                <a:solidFill>
                  <a:srgbClr val="93B6D2"/>
                </a:solidFill>
                <a:latin typeface="Microsoft Sans Serif"/>
                <a:cs typeface="Microsoft Sans Serif"/>
              </a:rPr>
              <a:t>🞑 </a:t>
            </a:r>
            <a:r>
              <a:rPr sz="1050" spc="116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sz="1500" spc="-184" dirty="0">
                <a:latin typeface="Microsoft Sans Serif"/>
                <a:cs typeface="Microsoft Sans Serif"/>
              </a:rPr>
              <a:t>D</a:t>
            </a:r>
            <a:r>
              <a:rPr sz="1519" spc="-11" baseline="-18518" dirty="0">
                <a:latin typeface="Microsoft Sans Serif"/>
                <a:cs typeface="Microsoft Sans Serif"/>
              </a:rPr>
              <a:t>4</a:t>
            </a:r>
            <a:r>
              <a:rPr sz="1519" baseline="-18518" dirty="0">
                <a:latin typeface="Microsoft Sans Serif"/>
                <a:cs typeface="Microsoft Sans Serif"/>
              </a:rPr>
              <a:t> </a:t>
            </a:r>
            <a:r>
              <a:rPr sz="1519" spc="39" baseline="-18518" dirty="0">
                <a:latin typeface="Microsoft Sans Serif"/>
                <a:cs typeface="Microsoft Sans Serif"/>
              </a:rPr>
              <a:t> </a:t>
            </a:r>
            <a:r>
              <a:rPr sz="1500" spc="-86" dirty="0">
                <a:latin typeface="Microsoft Sans Serif"/>
                <a:cs typeface="Microsoft Sans Serif"/>
              </a:rPr>
              <a:t>i</a:t>
            </a:r>
            <a:r>
              <a:rPr sz="1500" spc="-176" dirty="0">
                <a:latin typeface="Microsoft Sans Serif"/>
                <a:cs typeface="Microsoft Sans Serif"/>
              </a:rPr>
              <a:t>s</a:t>
            </a:r>
            <a:r>
              <a:rPr sz="1500" spc="-4" dirty="0">
                <a:latin typeface="Microsoft Sans Serif"/>
                <a:cs typeface="Microsoft Sans Serif"/>
              </a:rPr>
              <a:t> 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-161" dirty="0">
                <a:latin typeface="Microsoft Sans Serif"/>
                <a:cs typeface="Microsoft Sans Serif"/>
              </a:rPr>
              <a:t>u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dirty="0">
                <a:latin typeface="Microsoft Sans Serif"/>
                <a:cs typeface="Microsoft Sans Serif"/>
              </a:rPr>
              <a:t>ral</a:t>
            </a:r>
            <a:r>
              <a:rPr sz="1500" spc="-113" dirty="0">
                <a:latin typeface="Microsoft Sans Serif"/>
                <a:cs typeface="Microsoft Sans Serif"/>
              </a:rPr>
              <a:t> </a:t>
            </a:r>
            <a:r>
              <a:rPr sz="1500" spc="11" dirty="0">
                <a:latin typeface="Microsoft Sans Serif"/>
                <a:cs typeface="Microsoft Sans Serif"/>
              </a:rPr>
              <a:t>&amp;</a:t>
            </a:r>
            <a:r>
              <a:rPr sz="1500" spc="-8" dirty="0">
                <a:latin typeface="Microsoft Sans Serif"/>
                <a:cs typeface="Microsoft Sans Serif"/>
              </a:rPr>
              <a:t> </a:t>
            </a:r>
            <a:r>
              <a:rPr sz="1500" spc="4" dirty="0">
                <a:latin typeface="Microsoft Sans Serif"/>
                <a:cs typeface="Microsoft Sans Serif"/>
              </a:rPr>
              <a:t>b</a:t>
            </a:r>
            <a:r>
              <a:rPr sz="1500" spc="11" dirty="0">
                <a:latin typeface="Microsoft Sans Serif"/>
                <a:cs typeface="Microsoft Sans Serif"/>
              </a:rPr>
              <a:t>a</a:t>
            </a:r>
            <a:r>
              <a:rPr sz="1500" spc="-8" dirty="0">
                <a:latin typeface="Microsoft Sans Serif"/>
                <a:cs typeface="Microsoft Sans Serif"/>
              </a:rPr>
              <a:t>l</a:t>
            </a:r>
            <a:r>
              <a:rPr sz="1500" dirty="0">
                <a:latin typeface="Microsoft Sans Serif"/>
                <a:cs typeface="Microsoft Sans Serif"/>
              </a:rPr>
              <a:t>a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188" dirty="0">
                <a:latin typeface="Microsoft Sans Serif"/>
                <a:cs typeface="Microsoft Sans Serif"/>
              </a:rPr>
              <a:t>c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dirty="0">
                <a:latin typeface="Microsoft Sans Serif"/>
                <a:cs typeface="Microsoft Sans Serif"/>
              </a:rPr>
              <a:t>d; </a:t>
            </a:r>
            <a:r>
              <a:rPr sz="1500" spc="-83" dirty="0">
                <a:latin typeface="Microsoft Sans Serif"/>
                <a:cs typeface="Microsoft Sans Serif"/>
              </a:rPr>
              <a:t> </a:t>
            </a:r>
            <a:r>
              <a:rPr sz="1500" spc="-165" dirty="0">
                <a:latin typeface="Microsoft Sans Serif"/>
                <a:cs typeface="Microsoft Sans Serif"/>
              </a:rPr>
              <a:t>D</a:t>
            </a:r>
            <a:r>
              <a:rPr sz="1519" spc="-11" baseline="-18518" dirty="0">
                <a:latin typeface="Microsoft Sans Serif"/>
                <a:cs typeface="Microsoft Sans Serif"/>
              </a:rPr>
              <a:t>5</a:t>
            </a:r>
            <a:r>
              <a:rPr sz="1519" baseline="-18518" dirty="0">
                <a:latin typeface="Microsoft Sans Serif"/>
                <a:cs typeface="Microsoft Sans Serif"/>
              </a:rPr>
              <a:t> </a:t>
            </a:r>
            <a:r>
              <a:rPr sz="1519" spc="-39" baseline="-18518" dirty="0">
                <a:latin typeface="Microsoft Sans Serif"/>
                <a:cs typeface="Microsoft Sans Serif"/>
              </a:rPr>
              <a:t> </a:t>
            </a:r>
            <a:r>
              <a:rPr sz="1500" spc="-86" dirty="0">
                <a:latin typeface="Microsoft Sans Serif"/>
                <a:cs typeface="Microsoft Sans Serif"/>
              </a:rPr>
              <a:t>i</a:t>
            </a:r>
            <a:r>
              <a:rPr sz="1500" spc="-176" dirty="0">
                <a:latin typeface="Microsoft Sans Serif"/>
                <a:cs typeface="Microsoft Sans Serif"/>
              </a:rPr>
              <a:t>s</a:t>
            </a:r>
            <a:r>
              <a:rPr sz="1500" spc="-4" dirty="0">
                <a:latin typeface="Microsoft Sans Serif"/>
                <a:cs typeface="Microsoft Sans Serif"/>
              </a:rPr>
              <a:t> 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-161" dirty="0">
                <a:latin typeface="Microsoft Sans Serif"/>
                <a:cs typeface="Microsoft Sans Serif"/>
              </a:rPr>
              <a:t>u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dirty="0">
                <a:latin typeface="Microsoft Sans Serif"/>
                <a:cs typeface="Microsoft Sans Serif"/>
              </a:rPr>
              <a:t>ral</a:t>
            </a:r>
            <a:r>
              <a:rPr sz="1500" spc="-56" dirty="0">
                <a:latin typeface="Microsoft Sans Serif"/>
                <a:cs typeface="Microsoft Sans Serif"/>
              </a:rPr>
              <a:t> </a:t>
            </a:r>
            <a:r>
              <a:rPr sz="1500" spc="-83" dirty="0">
                <a:latin typeface="Microsoft Sans Serif"/>
                <a:cs typeface="Microsoft Sans Serif"/>
              </a:rPr>
              <a:t>b</a:t>
            </a:r>
            <a:r>
              <a:rPr sz="1500" spc="-71" dirty="0">
                <a:latin typeface="Microsoft Sans Serif"/>
                <a:cs typeface="Microsoft Sans Serif"/>
              </a:rPr>
              <a:t>u</a:t>
            </a:r>
            <a:r>
              <a:rPr sz="1500" spc="-8" dirty="0">
                <a:latin typeface="Microsoft Sans Serif"/>
                <a:cs typeface="Microsoft Sans Serif"/>
              </a:rPr>
              <a:t>t</a:t>
            </a:r>
            <a:r>
              <a:rPr sz="1500" spc="-83" dirty="0">
                <a:latin typeface="Microsoft Sans Serif"/>
                <a:cs typeface="Microsoft Sans Serif"/>
              </a:rPr>
              <a:t> im</a:t>
            </a:r>
            <a:r>
              <a:rPr sz="1500" spc="-79" dirty="0">
                <a:latin typeface="Microsoft Sans Serif"/>
                <a:cs typeface="Microsoft Sans Serif"/>
              </a:rPr>
              <a:t>b</a:t>
            </a:r>
            <a:r>
              <a:rPr sz="1500" spc="-4" dirty="0">
                <a:latin typeface="Microsoft Sans Serif"/>
                <a:cs typeface="Microsoft Sans Serif"/>
              </a:rPr>
              <a:t>a</a:t>
            </a:r>
            <a:r>
              <a:rPr sz="1500" spc="4" dirty="0">
                <a:latin typeface="Microsoft Sans Serif"/>
                <a:cs typeface="Microsoft Sans Serif"/>
              </a:rPr>
              <a:t>l</a:t>
            </a:r>
            <a:r>
              <a:rPr sz="1500" spc="-83" dirty="0">
                <a:latin typeface="Microsoft Sans Serif"/>
                <a:cs typeface="Microsoft Sans Serif"/>
              </a:rPr>
              <a:t>a</a:t>
            </a:r>
            <a:r>
              <a:rPr sz="1500" spc="-71" dirty="0">
                <a:latin typeface="Microsoft Sans Serif"/>
                <a:cs typeface="Microsoft Sans Serif"/>
              </a:rPr>
              <a:t>n</a:t>
            </a:r>
            <a:r>
              <a:rPr sz="1500" spc="-188" dirty="0">
                <a:latin typeface="Microsoft Sans Serif"/>
                <a:cs typeface="Microsoft Sans Serif"/>
              </a:rPr>
              <a:t>c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endParaRPr sz="1500">
              <a:latin typeface="Microsoft Sans Serif"/>
              <a:cs typeface="Microsoft Sans Serif"/>
            </a:endParaRPr>
          </a:p>
          <a:p>
            <a:pPr marL="300038">
              <a:spcBef>
                <a:spcPts val="454"/>
              </a:spcBef>
            </a:pPr>
            <a:r>
              <a:rPr sz="1050" spc="-98" dirty="0">
                <a:solidFill>
                  <a:srgbClr val="93B6D2"/>
                </a:solidFill>
                <a:latin typeface="Microsoft Sans Serif"/>
                <a:cs typeface="Microsoft Sans Serif"/>
              </a:rPr>
              <a:t>🞑 </a:t>
            </a:r>
            <a:r>
              <a:rPr sz="1050" spc="116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sz="1500" spc="-184" dirty="0">
                <a:latin typeface="Microsoft Sans Serif"/>
                <a:cs typeface="Microsoft Sans Serif"/>
              </a:rPr>
              <a:t>D</a:t>
            </a:r>
            <a:r>
              <a:rPr sz="1519" spc="-5" baseline="-18518" dirty="0">
                <a:latin typeface="Microsoft Sans Serif"/>
                <a:cs typeface="Microsoft Sans Serif"/>
              </a:rPr>
              <a:t>6</a:t>
            </a:r>
            <a:r>
              <a:rPr sz="1519" baseline="-18518" dirty="0">
                <a:latin typeface="Microsoft Sans Serif"/>
                <a:cs typeface="Microsoft Sans Serif"/>
              </a:rPr>
              <a:t> </a:t>
            </a:r>
            <a:r>
              <a:rPr sz="1519" spc="39" baseline="-18518" dirty="0">
                <a:latin typeface="Microsoft Sans Serif"/>
                <a:cs typeface="Microsoft Sans Serif"/>
              </a:rPr>
              <a:t> </a:t>
            </a:r>
            <a:r>
              <a:rPr sz="1500" spc="-86" dirty="0">
                <a:latin typeface="Microsoft Sans Serif"/>
                <a:cs typeface="Microsoft Sans Serif"/>
              </a:rPr>
              <a:t>i</a:t>
            </a:r>
            <a:r>
              <a:rPr sz="1500" spc="-176" dirty="0">
                <a:latin typeface="Microsoft Sans Serif"/>
                <a:cs typeface="Microsoft Sans Serif"/>
              </a:rPr>
              <a:t>s</a:t>
            </a:r>
            <a:r>
              <a:rPr sz="1500" spc="-4" dirty="0">
                <a:latin typeface="Microsoft Sans Serif"/>
                <a:cs typeface="Microsoft Sans Serif"/>
              </a:rPr>
              <a:t> 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-161" dirty="0">
                <a:latin typeface="Microsoft Sans Serif"/>
                <a:cs typeface="Microsoft Sans Serif"/>
              </a:rPr>
              <a:t>u</a:t>
            </a:r>
            <a:r>
              <a:rPr sz="1500" spc="-26" dirty="0">
                <a:latin typeface="Microsoft Sans Serif"/>
                <a:cs typeface="Microsoft Sans Serif"/>
              </a:rPr>
              <a:t>t</a:t>
            </a:r>
            <a:r>
              <a:rPr sz="1500" dirty="0">
                <a:latin typeface="Microsoft Sans Serif"/>
                <a:cs typeface="Microsoft Sans Serif"/>
              </a:rPr>
              <a:t>ral</a:t>
            </a:r>
            <a:r>
              <a:rPr sz="1500" spc="-113" dirty="0">
                <a:latin typeface="Microsoft Sans Serif"/>
                <a:cs typeface="Microsoft Sans Serif"/>
              </a:rPr>
              <a:t> </a:t>
            </a:r>
            <a:r>
              <a:rPr sz="1500" spc="-83" dirty="0">
                <a:latin typeface="Microsoft Sans Serif"/>
                <a:cs typeface="Microsoft Sans Serif"/>
              </a:rPr>
              <a:t>b</a:t>
            </a:r>
            <a:r>
              <a:rPr sz="1500" spc="-71" dirty="0">
                <a:latin typeface="Microsoft Sans Serif"/>
                <a:cs typeface="Microsoft Sans Serif"/>
              </a:rPr>
              <a:t>u</a:t>
            </a:r>
            <a:r>
              <a:rPr sz="1500" spc="-8" dirty="0">
                <a:latin typeface="Microsoft Sans Serif"/>
                <a:cs typeface="Microsoft Sans Serif"/>
              </a:rPr>
              <a:t>t</a:t>
            </a:r>
            <a:r>
              <a:rPr sz="1500" spc="-26" dirty="0">
                <a:latin typeface="Microsoft Sans Serif"/>
                <a:cs typeface="Microsoft Sans Serif"/>
              </a:rPr>
              <a:t> </a:t>
            </a:r>
            <a:r>
              <a:rPr sz="1500" spc="-135" dirty="0">
                <a:latin typeface="Microsoft Sans Serif"/>
                <a:cs typeface="Microsoft Sans Serif"/>
              </a:rPr>
              <a:t>v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8" dirty="0">
                <a:latin typeface="Microsoft Sans Serif"/>
                <a:cs typeface="Microsoft Sans Serif"/>
              </a:rPr>
              <a:t>ry</a:t>
            </a:r>
            <a:r>
              <a:rPr sz="1500" spc="-38" dirty="0">
                <a:latin typeface="Microsoft Sans Serif"/>
                <a:cs typeface="Microsoft Sans Serif"/>
              </a:rPr>
              <a:t> </a:t>
            </a:r>
            <a:r>
              <a:rPr sz="1500" spc="-56" dirty="0">
                <a:latin typeface="Microsoft Sans Serif"/>
                <a:cs typeface="Microsoft Sans Serif"/>
              </a:rPr>
              <a:t>i</a:t>
            </a:r>
            <a:r>
              <a:rPr sz="1500" spc="-195" dirty="0">
                <a:latin typeface="Microsoft Sans Serif"/>
                <a:cs typeface="Microsoft Sans Serif"/>
              </a:rPr>
              <a:t>m</a:t>
            </a:r>
            <a:r>
              <a:rPr sz="1500" spc="4" dirty="0">
                <a:latin typeface="Microsoft Sans Serif"/>
                <a:cs typeface="Microsoft Sans Serif"/>
              </a:rPr>
              <a:t>b</a:t>
            </a:r>
            <a:r>
              <a:rPr sz="1500" spc="11" dirty="0">
                <a:latin typeface="Microsoft Sans Serif"/>
                <a:cs typeface="Microsoft Sans Serif"/>
              </a:rPr>
              <a:t>a</a:t>
            </a:r>
            <a:r>
              <a:rPr sz="1500" spc="-8" dirty="0">
                <a:latin typeface="Microsoft Sans Serif"/>
                <a:cs typeface="Microsoft Sans Serif"/>
              </a:rPr>
              <a:t>l</a:t>
            </a:r>
            <a:r>
              <a:rPr sz="1500" dirty="0">
                <a:latin typeface="Microsoft Sans Serif"/>
                <a:cs typeface="Microsoft Sans Serif"/>
              </a:rPr>
              <a:t>a</a:t>
            </a:r>
            <a:r>
              <a:rPr sz="1500" spc="-161" dirty="0">
                <a:latin typeface="Microsoft Sans Serif"/>
                <a:cs typeface="Microsoft Sans Serif"/>
              </a:rPr>
              <a:t>n</a:t>
            </a:r>
            <a:r>
              <a:rPr sz="1500" spc="-188" dirty="0">
                <a:latin typeface="Microsoft Sans Serif"/>
                <a:cs typeface="Microsoft Sans Serif"/>
              </a:rPr>
              <a:t>c</a:t>
            </a:r>
            <a:r>
              <a:rPr sz="1500" spc="-53" dirty="0">
                <a:latin typeface="Microsoft Sans Serif"/>
                <a:cs typeface="Microsoft Sans Serif"/>
              </a:rPr>
              <a:t>e</a:t>
            </a:r>
            <a:r>
              <a:rPr sz="1500" spc="4" dirty="0">
                <a:latin typeface="Microsoft Sans Serif"/>
                <a:cs typeface="Microsoft Sans Serif"/>
              </a:rPr>
              <a:t>d</a:t>
            </a:r>
            <a:endParaRPr sz="1500">
              <a:latin typeface="Microsoft Sans Serif"/>
              <a:cs typeface="Microsoft Sans Serif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36044" y="2453431"/>
            <a:ext cx="3662606" cy="477515"/>
          </a:xfrm>
          <a:prstGeom prst="rect">
            <a:avLst/>
          </a:prstGeom>
        </p:spPr>
      </p:pic>
      <p:grpSp>
        <p:nvGrpSpPr>
          <p:cNvPr id="6" name="object 6"/>
          <p:cNvGrpSpPr/>
          <p:nvPr/>
        </p:nvGrpSpPr>
        <p:grpSpPr>
          <a:xfrm>
            <a:off x="660031" y="4416512"/>
            <a:ext cx="8262938" cy="1434465"/>
            <a:chOff x="880042" y="4745682"/>
            <a:chExt cx="11017250" cy="1912620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80042" y="4745682"/>
              <a:ext cx="10952045" cy="1899791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9939400" y="5815012"/>
              <a:ext cx="1952625" cy="838200"/>
            </a:xfrm>
            <a:custGeom>
              <a:avLst/>
              <a:gdLst/>
              <a:ahLst/>
              <a:cxnLst/>
              <a:rect l="l" t="t" r="r" b="b"/>
              <a:pathLst>
                <a:path w="1952625" h="838200">
                  <a:moveTo>
                    <a:pt x="0" y="419100"/>
                  </a:moveTo>
                  <a:lnTo>
                    <a:pt x="25531" y="386340"/>
                  </a:lnTo>
                  <a:lnTo>
                    <a:pt x="69130" y="365941"/>
                  </a:lnTo>
                  <a:lnTo>
                    <a:pt x="131985" y="346989"/>
                  </a:lnTo>
                  <a:lnTo>
                    <a:pt x="170097" y="338136"/>
                  </a:lnTo>
                  <a:lnTo>
                    <a:pt x="212378" y="329740"/>
                  </a:lnTo>
                  <a:lnTo>
                    <a:pt x="258613" y="321833"/>
                  </a:lnTo>
                  <a:lnTo>
                    <a:pt x="308587" y="314447"/>
                  </a:lnTo>
                  <a:lnTo>
                    <a:pt x="362086" y="307613"/>
                  </a:lnTo>
                  <a:lnTo>
                    <a:pt x="418895" y="301364"/>
                  </a:lnTo>
                  <a:lnTo>
                    <a:pt x="478799" y="295732"/>
                  </a:lnTo>
                  <a:lnTo>
                    <a:pt x="541582" y="290747"/>
                  </a:lnTo>
                  <a:lnTo>
                    <a:pt x="607031" y="286442"/>
                  </a:lnTo>
                  <a:lnTo>
                    <a:pt x="674929" y="282848"/>
                  </a:lnTo>
                  <a:lnTo>
                    <a:pt x="745062" y="279998"/>
                  </a:lnTo>
                  <a:lnTo>
                    <a:pt x="817216" y="277923"/>
                  </a:lnTo>
                  <a:lnTo>
                    <a:pt x="891174" y="276654"/>
                  </a:lnTo>
                  <a:lnTo>
                    <a:pt x="966724" y="276225"/>
                  </a:lnTo>
                  <a:lnTo>
                    <a:pt x="1042273" y="276654"/>
                  </a:lnTo>
                  <a:lnTo>
                    <a:pt x="1116235" y="277923"/>
                  </a:lnTo>
                  <a:lnTo>
                    <a:pt x="1188392" y="279998"/>
                  </a:lnTo>
                  <a:lnTo>
                    <a:pt x="1258530" y="282848"/>
                  </a:lnTo>
                  <a:lnTo>
                    <a:pt x="1326435" y="286442"/>
                  </a:lnTo>
                  <a:lnTo>
                    <a:pt x="1391890" y="290747"/>
                  </a:lnTo>
                  <a:lnTo>
                    <a:pt x="1454681" y="295732"/>
                  </a:lnTo>
                  <a:lnTo>
                    <a:pt x="1514593" y="301364"/>
                  </a:lnTo>
                  <a:lnTo>
                    <a:pt x="1571410" y="307613"/>
                  </a:lnTo>
                  <a:lnTo>
                    <a:pt x="1624919" y="314447"/>
                  </a:lnTo>
                  <a:lnTo>
                    <a:pt x="1674902" y="321833"/>
                  </a:lnTo>
                  <a:lnTo>
                    <a:pt x="1721146" y="329740"/>
                  </a:lnTo>
                  <a:lnTo>
                    <a:pt x="1763436" y="338136"/>
                  </a:lnTo>
                  <a:lnTo>
                    <a:pt x="1801556" y="346989"/>
                  </a:lnTo>
                  <a:lnTo>
                    <a:pt x="1864426" y="365941"/>
                  </a:lnTo>
                  <a:lnTo>
                    <a:pt x="1908036" y="386340"/>
                  </a:lnTo>
                  <a:lnTo>
                    <a:pt x="1933575" y="419100"/>
                  </a:lnTo>
                  <a:lnTo>
                    <a:pt x="1930665" y="430265"/>
                  </a:lnTo>
                  <a:lnTo>
                    <a:pt x="1888746" y="462224"/>
                  </a:lnTo>
                  <a:lnTo>
                    <a:pt x="1835291" y="481931"/>
                  </a:lnTo>
                  <a:lnTo>
                    <a:pt x="1763436" y="500063"/>
                  </a:lnTo>
                  <a:lnTo>
                    <a:pt x="1721146" y="508459"/>
                  </a:lnTo>
                  <a:lnTo>
                    <a:pt x="1674902" y="516366"/>
                  </a:lnTo>
                  <a:lnTo>
                    <a:pt x="1624919" y="523752"/>
                  </a:lnTo>
                  <a:lnTo>
                    <a:pt x="1571410" y="530586"/>
                  </a:lnTo>
                  <a:lnTo>
                    <a:pt x="1514593" y="536835"/>
                  </a:lnTo>
                  <a:lnTo>
                    <a:pt x="1454681" y="542467"/>
                  </a:lnTo>
                  <a:lnTo>
                    <a:pt x="1391890" y="547452"/>
                  </a:lnTo>
                  <a:lnTo>
                    <a:pt x="1326435" y="551757"/>
                  </a:lnTo>
                  <a:lnTo>
                    <a:pt x="1258530" y="555351"/>
                  </a:lnTo>
                  <a:lnTo>
                    <a:pt x="1188392" y="558201"/>
                  </a:lnTo>
                  <a:lnTo>
                    <a:pt x="1116235" y="560276"/>
                  </a:lnTo>
                  <a:lnTo>
                    <a:pt x="1042273" y="561545"/>
                  </a:lnTo>
                  <a:lnTo>
                    <a:pt x="966724" y="561975"/>
                  </a:lnTo>
                  <a:lnTo>
                    <a:pt x="891174" y="561545"/>
                  </a:lnTo>
                  <a:lnTo>
                    <a:pt x="817216" y="560276"/>
                  </a:lnTo>
                  <a:lnTo>
                    <a:pt x="745062" y="558201"/>
                  </a:lnTo>
                  <a:lnTo>
                    <a:pt x="674929" y="555351"/>
                  </a:lnTo>
                  <a:lnTo>
                    <a:pt x="607031" y="551757"/>
                  </a:lnTo>
                  <a:lnTo>
                    <a:pt x="541582" y="547452"/>
                  </a:lnTo>
                  <a:lnTo>
                    <a:pt x="478799" y="542467"/>
                  </a:lnTo>
                  <a:lnTo>
                    <a:pt x="418895" y="536835"/>
                  </a:lnTo>
                  <a:lnTo>
                    <a:pt x="362086" y="530586"/>
                  </a:lnTo>
                  <a:lnTo>
                    <a:pt x="308587" y="523752"/>
                  </a:lnTo>
                  <a:lnTo>
                    <a:pt x="258613" y="516366"/>
                  </a:lnTo>
                  <a:lnTo>
                    <a:pt x="212378" y="508459"/>
                  </a:lnTo>
                  <a:lnTo>
                    <a:pt x="170097" y="500063"/>
                  </a:lnTo>
                  <a:lnTo>
                    <a:pt x="131985" y="491210"/>
                  </a:lnTo>
                  <a:lnTo>
                    <a:pt x="69130" y="472258"/>
                  </a:lnTo>
                  <a:lnTo>
                    <a:pt x="25531" y="451859"/>
                  </a:lnTo>
                  <a:lnTo>
                    <a:pt x="0" y="419100"/>
                  </a:lnTo>
                  <a:close/>
                </a:path>
                <a:path w="1952625" h="838200">
                  <a:moveTo>
                    <a:pt x="19050" y="700087"/>
                  </a:moveTo>
                  <a:lnTo>
                    <a:pt x="44581" y="668419"/>
                  </a:lnTo>
                  <a:lnTo>
                    <a:pt x="88180" y="648699"/>
                  </a:lnTo>
                  <a:lnTo>
                    <a:pt x="151035" y="630380"/>
                  </a:lnTo>
                  <a:lnTo>
                    <a:pt x="189147" y="621821"/>
                  </a:lnTo>
                  <a:lnTo>
                    <a:pt x="231428" y="613705"/>
                  </a:lnTo>
                  <a:lnTo>
                    <a:pt x="277663" y="606062"/>
                  </a:lnTo>
                  <a:lnTo>
                    <a:pt x="327637" y="598922"/>
                  </a:lnTo>
                  <a:lnTo>
                    <a:pt x="381136" y="592317"/>
                  </a:lnTo>
                  <a:lnTo>
                    <a:pt x="437945" y="586276"/>
                  </a:lnTo>
                  <a:lnTo>
                    <a:pt x="497849" y="580831"/>
                  </a:lnTo>
                  <a:lnTo>
                    <a:pt x="560632" y="576013"/>
                  </a:lnTo>
                  <a:lnTo>
                    <a:pt x="626081" y="571851"/>
                  </a:lnTo>
                  <a:lnTo>
                    <a:pt x="693979" y="568377"/>
                  </a:lnTo>
                  <a:lnTo>
                    <a:pt x="764112" y="565622"/>
                  </a:lnTo>
                  <a:lnTo>
                    <a:pt x="836266" y="563616"/>
                  </a:lnTo>
                  <a:lnTo>
                    <a:pt x="910224" y="562390"/>
                  </a:lnTo>
                  <a:lnTo>
                    <a:pt x="985774" y="561975"/>
                  </a:lnTo>
                  <a:lnTo>
                    <a:pt x="1061323" y="562390"/>
                  </a:lnTo>
                  <a:lnTo>
                    <a:pt x="1135285" y="563616"/>
                  </a:lnTo>
                  <a:lnTo>
                    <a:pt x="1207442" y="565622"/>
                  </a:lnTo>
                  <a:lnTo>
                    <a:pt x="1277580" y="568377"/>
                  </a:lnTo>
                  <a:lnTo>
                    <a:pt x="1345485" y="571851"/>
                  </a:lnTo>
                  <a:lnTo>
                    <a:pt x="1410940" y="576013"/>
                  </a:lnTo>
                  <a:lnTo>
                    <a:pt x="1473731" y="580831"/>
                  </a:lnTo>
                  <a:lnTo>
                    <a:pt x="1533643" y="586276"/>
                  </a:lnTo>
                  <a:lnTo>
                    <a:pt x="1590460" y="592317"/>
                  </a:lnTo>
                  <a:lnTo>
                    <a:pt x="1643969" y="598922"/>
                  </a:lnTo>
                  <a:lnTo>
                    <a:pt x="1693952" y="606062"/>
                  </a:lnTo>
                  <a:lnTo>
                    <a:pt x="1740196" y="613705"/>
                  </a:lnTo>
                  <a:lnTo>
                    <a:pt x="1782486" y="621821"/>
                  </a:lnTo>
                  <a:lnTo>
                    <a:pt x="1820606" y="630380"/>
                  </a:lnTo>
                  <a:lnTo>
                    <a:pt x="1883476" y="648699"/>
                  </a:lnTo>
                  <a:lnTo>
                    <a:pt x="1927086" y="668419"/>
                  </a:lnTo>
                  <a:lnTo>
                    <a:pt x="1952625" y="700087"/>
                  </a:lnTo>
                  <a:lnTo>
                    <a:pt x="1949715" y="710880"/>
                  </a:lnTo>
                  <a:lnTo>
                    <a:pt x="1907796" y="741774"/>
                  </a:lnTo>
                  <a:lnTo>
                    <a:pt x="1854341" y="760825"/>
                  </a:lnTo>
                  <a:lnTo>
                    <a:pt x="1782486" y="778353"/>
                  </a:lnTo>
                  <a:lnTo>
                    <a:pt x="1740196" y="786469"/>
                  </a:lnTo>
                  <a:lnTo>
                    <a:pt x="1693952" y="794112"/>
                  </a:lnTo>
                  <a:lnTo>
                    <a:pt x="1643969" y="801252"/>
                  </a:lnTo>
                  <a:lnTo>
                    <a:pt x="1590460" y="807857"/>
                  </a:lnTo>
                  <a:lnTo>
                    <a:pt x="1533643" y="813898"/>
                  </a:lnTo>
                  <a:lnTo>
                    <a:pt x="1473731" y="819343"/>
                  </a:lnTo>
                  <a:lnTo>
                    <a:pt x="1410940" y="824161"/>
                  </a:lnTo>
                  <a:lnTo>
                    <a:pt x="1345485" y="828323"/>
                  </a:lnTo>
                  <a:lnTo>
                    <a:pt x="1277580" y="831797"/>
                  </a:lnTo>
                  <a:lnTo>
                    <a:pt x="1207442" y="834552"/>
                  </a:lnTo>
                  <a:lnTo>
                    <a:pt x="1135285" y="836558"/>
                  </a:lnTo>
                  <a:lnTo>
                    <a:pt x="1061323" y="837784"/>
                  </a:lnTo>
                  <a:lnTo>
                    <a:pt x="985774" y="838200"/>
                  </a:lnTo>
                  <a:lnTo>
                    <a:pt x="910224" y="837784"/>
                  </a:lnTo>
                  <a:lnTo>
                    <a:pt x="836266" y="836558"/>
                  </a:lnTo>
                  <a:lnTo>
                    <a:pt x="764112" y="834552"/>
                  </a:lnTo>
                  <a:lnTo>
                    <a:pt x="693979" y="831797"/>
                  </a:lnTo>
                  <a:lnTo>
                    <a:pt x="626081" y="828323"/>
                  </a:lnTo>
                  <a:lnTo>
                    <a:pt x="560632" y="824161"/>
                  </a:lnTo>
                  <a:lnTo>
                    <a:pt x="497849" y="819343"/>
                  </a:lnTo>
                  <a:lnTo>
                    <a:pt x="437945" y="813898"/>
                  </a:lnTo>
                  <a:lnTo>
                    <a:pt x="381136" y="807857"/>
                  </a:lnTo>
                  <a:lnTo>
                    <a:pt x="327637" y="801252"/>
                  </a:lnTo>
                  <a:lnTo>
                    <a:pt x="277663" y="794112"/>
                  </a:lnTo>
                  <a:lnTo>
                    <a:pt x="231428" y="786469"/>
                  </a:lnTo>
                  <a:lnTo>
                    <a:pt x="189147" y="778353"/>
                  </a:lnTo>
                  <a:lnTo>
                    <a:pt x="151035" y="769794"/>
                  </a:lnTo>
                  <a:lnTo>
                    <a:pt x="88180" y="751475"/>
                  </a:lnTo>
                  <a:lnTo>
                    <a:pt x="44581" y="731755"/>
                  </a:lnTo>
                  <a:lnTo>
                    <a:pt x="19050" y="700087"/>
                  </a:lnTo>
                  <a:close/>
                </a:path>
                <a:path w="1952625" h="838200">
                  <a:moveTo>
                    <a:pt x="0" y="138112"/>
                  </a:moveTo>
                  <a:lnTo>
                    <a:pt x="25531" y="106444"/>
                  </a:lnTo>
                  <a:lnTo>
                    <a:pt x="69130" y="86724"/>
                  </a:lnTo>
                  <a:lnTo>
                    <a:pt x="131985" y="68405"/>
                  </a:lnTo>
                  <a:lnTo>
                    <a:pt x="170097" y="59846"/>
                  </a:lnTo>
                  <a:lnTo>
                    <a:pt x="212378" y="51730"/>
                  </a:lnTo>
                  <a:lnTo>
                    <a:pt x="258613" y="44087"/>
                  </a:lnTo>
                  <a:lnTo>
                    <a:pt x="308587" y="36947"/>
                  </a:lnTo>
                  <a:lnTo>
                    <a:pt x="362086" y="30342"/>
                  </a:lnTo>
                  <a:lnTo>
                    <a:pt x="418895" y="24301"/>
                  </a:lnTo>
                  <a:lnTo>
                    <a:pt x="478799" y="18856"/>
                  </a:lnTo>
                  <a:lnTo>
                    <a:pt x="541582" y="14038"/>
                  </a:lnTo>
                  <a:lnTo>
                    <a:pt x="607031" y="9876"/>
                  </a:lnTo>
                  <a:lnTo>
                    <a:pt x="674929" y="6402"/>
                  </a:lnTo>
                  <a:lnTo>
                    <a:pt x="745062" y="3647"/>
                  </a:lnTo>
                  <a:lnTo>
                    <a:pt x="817216" y="1641"/>
                  </a:lnTo>
                  <a:lnTo>
                    <a:pt x="891174" y="415"/>
                  </a:lnTo>
                  <a:lnTo>
                    <a:pt x="966724" y="0"/>
                  </a:lnTo>
                  <a:lnTo>
                    <a:pt x="1042273" y="415"/>
                  </a:lnTo>
                  <a:lnTo>
                    <a:pt x="1116235" y="1641"/>
                  </a:lnTo>
                  <a:lnTo>
                    <a:pt x="1188392" y="3647"/>
                  </a:lnTo>
                  <a:lnTo>
                    <a:pt x="1258530" y="6402"/>
                  </a:lnTo>
                  <a:lnTo>
                    <a:pt x="1326435" y="9876"/>
                  </a:lnTo>
                  <a:lnTo>
                    <a:pt x="1391890" y="14038"/>
                  </a:lnTo>
                  <a:lnTo>
                    <a:pt x="1454681" y="18856"/>
                  </a:lnTo>
                  <a:lnTo>
                    <a:pt x="1514593" y="24301"/>
                  </a:lnTo>
                  <a:lnTo>
                    <a:pt x="1571410" y="30342"/>
                  </a:lnTo>
                  <a:lnTo>
                    <a:pt x="1624919" y="36947"/>
                  </a:lnTo>
                  <a:lnTo>
                    <a:pt x="1674902" y="44087"/>
                  </a:lnTo>
                  <a:lnTo>
                    <a:pt x="1721146" y="51730"/>
                  </a:lnTo>
                  <a:lnTo>
                    <a:pt x="1763436" y="59846"/>
                  </a:lnTo>
                  <a:lnTo>
                    <a:pt x="1801556" y="68405"/>
                  </a:lnTo>
                  <a:lnTo>
                    <a:pt x="1864426" y="86724"/>
                  </a:lnTo>
                  <a:lnTo>
                    <a:pt x="1908036" y="106444"/>
                  </a:lnTo>
                  <a:lnTo>
                    <a:pt x="1933575" y="138112"/>
                  </a:lnTo>
                  <a:lnTo>
                    <a:pt x="1930665" y="148905"/>
                  </a:lnTo>
                  <a:lnTo>
                    <a:pt x="1888746" y="179799"/>
                  </a:lnTo>
                  <a:lnTo>
                    <a:pt x="1835291" y="198850"/>
                  </a:lnTo>
                  <a:lnTo>
                    <a:pt x="1763436" y="216378"/>
                  </a:lnTo>
                  <a:lnTo>
                    <a:pt x="1721146" y="224494"/>
                  </a:lnTo>
                  <a:lnTo>
                    <a:pt x="1674902" y="232137"/>
                  </a:lnTo>
                  <a:lnTo>
                    <a:pt x="1624919" y="239277"/>
                  </a:lnTo>
                  <a:lnTo>
                    <a:pt x="1571410" y="245882"/>
                  </a:lnTo>
                  <a:lnTo>
                    <a:pt x="1514593" y="251923"/>
                  </a:lnTo>
                  <a:lnTo>
                    <a:pt x="1454681" y="257368"/>
                  </a:lnTo>
                  <a:lnTo>
                    <a:pt x="1391890" y="262186"/>
                  </a:lnTo>
                  <a:lnTo>
                    <a:pt x="1326435" y="266348"/>
                  </a:lnTo>
                  <a:lnTo>
                    <a:pt x="1258530" y="269822"/>
                  </a:lnTo>
                  <a:lnTo>
                    <a:pt x="1188392" y="272577"/>
                  </a:lnTo>
                  <a:lnTo>
                    <a:pt x="1116235" y="274583"/>
                  </a:lnTo>
                  <a:lnTo>
                    <a:pt x="1042273" y="275809"/>
                  </a:lnTo>
                  <a:lnTo>
                    <a:pt x="966724" y="276225"/>
                  </a:lnTo>
                  <a:lnTo>
                    <a:pt x="891174" y="275809"/>
                  </a:lnTo>
                  <a:lnTo>
                    <a:pt x="817216" y="274583"/>
                  </a:lnTo>
                  <a:lnTo>
                    <a:pt x="745062" y="272577"/>
                  </a:lnTo>
                  <a:lnTo>
                    <a:pt x="674929" y="269822"/>
                  </a:lnTo>
                  <a:lnTo>
                    <a:pt x="607031" y="266348"/>
                  </a:lnTo>
                  <a:lnTo>
                    <a:pt x="541582" y="262186"/>
                  </a:lnTo>
                  <a:lnTo>
                    <a:pt x="478799" y="257368"/>
                  </a:lnTo>
                  <a:lnTo>
                    <a:pt x="418895" y="251923"/>
                  </a:lnTo>
                  <a:lnTo>
                    <a:pt x="362086" y="245882"/>
                  </a:lnTo>
                  <a:lnTo>
                    <a:pt x="308587" y="239277"/>
                  </a:lnTo>
                  <a:lnTo>
                    <a:pt x="258613" y="232137"/>
                  </a:lnTo>
                  <a:lnTo>
                    <a:pt x="212378" y="224494"/>
                  </a:lnTo>
                  <a:lnTo>
                    <a:pt x="170097" y="216378"/>
                  </a:lnTo>
                  <a:lnTo>
                    <a:pt x="131985" y="207819"/>
                  </a:lnTo>
                  <a:lnTo>
                    <a:pt x="69130" y="189500"/>
                  </a:lnTo>
                  <a:lnTo>
                    <a:pt x="25531" y="169780"/>
                  </a:lnTo>
                  <a:lnTo>
                    <a:pt x="0" y="138112"/>
                  </a:lnTo>
                  <a:close/>
                </a:path>
              </a:pathLst>
            </a:custGeom>
            <a:ln w="953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1350"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pc="5" smtClean="0"/>
              <a:pPr marL="38100">
                <a:lnSpc>
                  <a:spcPts val="1760"/>
                </a:lnSpc>
              </a:pPr>
              <a:t>83</a:t>
            </a:fld>
            <a:endParaRPr spc="4" dirty="0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3410" y="1369696"/>
            <a:ext cx="7171849" cy="381836"/>
          </a:xfrm>
          <a:prstGeom prst="rect">
            <a:avLst/>
          </a:prstGeom>
        </p:spPr>
        <p:txBody>
          <a:bodyPr vert="horz" wrap="square" lIns="0" tIns="12383" rIns="0" bIns="0" rtlCol="0">
            <a:spAutoFit/>
          </a:bodyPr>
          <a:lstStyle/>
          <a:p>
            <a:pPr marL="9525">
              <a:spcBef>
                <a:spcPts val="98"/>
              </a:spcBef>
            </a:pPr>
            <a:r>
              <a:rPr sz="2400" spc="-30" dirty="0"/>
              <a:t>What</a:t>
            </a:r>
            <a:r>
              <a:rPr sz="2400" spc="-56" dirty="0"/>
              <a:t> </a:t>
            </a:r>
            <a:r>
              <a:rPr sz="2400" spc="-180" dirty="0"/>
              <a:t>Measures</a:t>
            </a:r>
            <a:r>
              <a:rPr sz="2400" spc="-86" dirty="0"/>
              <a:t> </a:t>
            </a:r>
            <a:r>
              <a:rPr sz="2400" spc="-60" dirty="0"/>
              <a:t>to</a:t>
            </a:r>
            <a:r>
              <a:rPr sz="2400" spc="11" dirty="0"/>
              <a:t> </a:t>
            </a:r>
            <a:r>
              <a:rPr sz="2400" spc="-214" dirty="0"/>
              <a:t>Choose</a:t>
            </a:r>
            <a:r>
              <a:rPr sz="2400" spc="-101" dirty="0"/>
              <a:t> </a:t>
            </a:r>
            <a:r>
              <a:rPr sz="2400" spc="-11" dirty="0"/>
              <a:t>for</a:t>
            </a:r>
            <a:r>
              <a:rPr sz="2400" spc="23" dirty="0"/>
              <a:t> </a:t>
            </a:r>
            <a:r>
              <a:rPr sz="2400" spc="-113" dirty="0"/>
              <a:t>Effective</a:t>
            </a:r>
            <a:r>
              <a:rPr sz="2400" spc="-45" dirty="0"/>
              <a:t> </a:t>
            </a:r>
            <a:r>
              <a:rPr sz="2400" spc="-120" dirty="0"/>
              <a:t>Pattern </a:t>
            </a:r>
            <a:r>
              <a:rPr sz="2400" spc="-165" dirty="0"/>
              <a:t>Evaluation?</a:t>
            </a:r>
            <a:endParaRPr sz="240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53339" y="6627142"/>
            <a:ext cx="304800" cy="243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550" b="0" i="0" kern="1200">
                <a:solidFill>
                  <a:schemeClr val="tx1"/>
                </a:solidFill>
                <a:latin typeface="Microsoft Sans Serif"/>
                <a:ea typeface="+mn-ea"/>
                <a:cs typeface="Microsoft Sans Serif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760"/>
              </a:lnSpc>
            </a:pPr>
            <a:fld id="{81D60167-4931-47E6-BA6A-407CBD079E47}" type="slidenum">
              <a:rPr lang="en-US" spc="5" smtClean="0"/>
              <a:pPr marL="38100">
                <a:lnSpc>
                  <a:spcPts val="1760"/>
                </a:lnSpc>
              </a:pPr>
              <a:t>84</a:t>
            </a:fld>
            <a:endParaRPr spc="4" dirty="0"/>
          </a:p>
        </p:txBody>
      </p:sp>
      <p:sp>
        <p:nvSpPr>
          <p:cNvPr id="3" name="object 3"/>
          <p:cNvSpPr txBox="1"/>
          <p:nvPr/>
        </p:nvSpPr>
        <p:spPr>
          <a:xfrm>
            <a:off x="584835" y="1939262"/>
            <a:ext cx="8019098" cy="2477088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280988" indent="-243364">
              <a:spcBef>
                <a:spcPts val="585"/>
              </a:spcBef>
              <a:buClr>
                <a:srgbClr val="DD8046"/>
              </a:buClr>
              <a:buSzPct val="58333"/>
              <a:buFont typeface="Wingdings"/>
              <a:buChar char=""/>
              <a:tabLst>
                <a:tab pos="280988" algn="l"/>
                <a:tab pos="281464" algn="l"/>
              </a:tabLst>
            </a:pPr>
            <a:r>
              <a:rPr dirty="0">
                <a:latin typeface="Calibri"/>
                <a:cs typeface="Calibri"/>
              </a:rPr>
              <a:t>Null</a:t>
            </a:r>
            <a:r>
              <a:rPr spc="-38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value</a:t>
            </a:r>
            <a:r>
              <a:rPr spc="45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cases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are</a:t>
            </a:r>
            <a:r>
              <a:rPr spc="-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predominant</a:t>
            </a:r>
            <a:r>
              <a:rPr spc="-56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in</a:t>
            </a:r>
            <a:r>
              <a:rPr spc="-4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many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large </a:t>
            </a:r>
            <a:r>
              <a:rPr spc="4" dirty="0">
                <a:latin typeface="Calibri"/>
                <a:cs typeface="Calibri"/>
              </a:rPr>
              <a:t>datasets</a:t>
            </a:r>
            <a:endParaRPr>
              <a:latin typeface="Calibri"/>
              <a:cs typeface="Calibri"/>
            </a:endParaRPr>
          </a:p>
          <a:p>
            <a:pPr marL="309563">
              <a:spcBef>
                <a:spcPts val="450"/>
              </a:spcBef>
            </a:pPr>
            <a:r>
              <a:rPr sz="1050" spc="-30" dirty="0">
                <a:solidFill>
                  <a:srgbClr val="93B6D2"/>
                </a:solidFill>
                <a:latin typeface="Microsoft Sans Serif"/>
                <a:cs typeface="Microsoft Sans Serif"/>
              </a:rPr>
              <a:t>🞑</a:t>
            </a:r>
            <a:r>
              <a:rPr sz="1050" spc="161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sz="1500" spc="-8" dirty="0">
                <a:latin typeface="Calibri"/>
                <a:cs typeface="Calibri"/>
              </a:rPr>
              <a:t>Neither</a:t>
            </a:r>
            <a:r>
              <a:rPr sz="1500" spc="30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milk</a:t>
            </a:r>
            <a:r>
              <a:rPr sz="1500" spc="-1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nor</a:t>
            </a:r>
            <a:r>
              <a:rPr sz="1500" spc="-23" dirty="0">
                <a:latin typeface="Calibri"/>
                <a:cs typeface="Calibri"/>
              </a:rPr>
              <a:t> </a:t>
            </a:r>
            <a:r>
              <a:rPr sz="1500" spc="-19" dirty="0">
                <a:latin typeface="Calibri"/>
                <a:cs typeface="Calibri"/>
              </a:rPr>
              <a:t>coffee</a:t>
            </a:r>
            <a:r>
              <a:rPr sz="1500" spc="86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is</a:t>
            </a:r>
            <a:r>
              <a:rPr sz="1500" spc="-34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in</a:t>
            </a:r>
            <a:r>
              <a:rPr sz="1500" spc="45" dirty="0">
                <a:latin typeface="Calibri"/>
                <a:cs typeface="Calibri"/>
              </a:rPr>
              <a:t> </a:t>
            </a:r>
            <a:r>
              <a:rPr sz="1500" spc="15" dirty="0">
                <a:latin typeface="Calibri"/>
                <a:cs typeface="Calibri"/>
              </a:rPr>
              <a:t>most</a:t>
            </a:r>
            <a:r>
              <a:rPr sz="1500" spc="-116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of</a:t>
            </a:r>
            <a:r>
              <a:rPr sz="1500" spc="-15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the</a:t>
            </a:r>
            <a:r>
              <a:rPr sz="1500" spc="30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baskets;</a:t>
            </a:r>
            <a:r>
              <a:rPr sz="1500" spc="-68" dirty="0">
                <a:latin typeface="Calibri"/>
                <a:cs typeface="Calibri"/>
              </a:rPr>
              <a:t> </a:t>
            </a:r>
            <a:r>
              <a:rPr sz="1500" spc="-8" dirty="0">
                <a:latin typeface="Calibri"/>
                <a:cs typeface="Calibri"/>
              </a:rPr>
              <a:t>neither</a:t>
            </a:r>
            <a:r>
              <a:rPr sz="1500" spc="34" dirty="0">
                <a:latin typeface="Calibri"/>
                <a:cs typeface="Calibri"/>
              </a:rPr>
              <a:t> </a:t>
            </a:r>
            <a:r>
              <a:rPr sz="1500" spc="-15" dirty="0">
                <a:latin typeface="Calibri"/>
                <a:cs typeface="Calibri"/>
              </a:rPr>
              <a:t>Mike</a:t>
            </a:r>
            <a:r>
              <a:rPr sz="1500" spc="3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nor</a:t>
            </a:r>
            <a:r>
              <a:rPr sz="1500" spc="-23" dirty="0">
                <a:latin typeface="Calibri"/>
                <a:cs typeface="Calibri"/>
              </a:rPr>
              <a:t> </a:t>
            </a:r>
            <a:r>
              <a:rPr sz="1500" spc="8" dirty="0">
                <a:latin typeface="Calibri"/>
                <a:cs typeface="Calibri"/>
              </a:rPr>
              <a:t>Jim</a:t>
            </a:r>
            <a:r>
              <a:rPr sz="1500" spc="-34" dirty="0">
                <a:latin typeface="Calibri"/>
                <a:cs typeface="Calibri"/>
              </a:rPr>
              <a:t> </a:t>
            </a:r>
            <a:r>
              <a:rPr sz="1500" spc="-4" dirty="0">
                <a:latin typeface="Calibri"/>
                <a:cs typeface="Calibri"/>
              </a:rPr>
              <a:t>is</a:t>
            </a:r>
            <a:r>
              <a:rPr sz="1500" spc="23" dirty="0">
                <a:latin typeface="Calibri"/>
                <a:cs typeface="Calibri"/>
              </a:rPr>
              <a:t> </a:t>
            </a:r>
            <a:r>
              <a:rPr sz="1500" spc="8" dirty="0">
                <a:latin typeface="Calibri"/>
                <a:cs typeface="Calibri"/>
              </a:rPr>
              <a:t>an</a:t>
            </a:r>
            <a:r>
              <a:rPr sz="1500" spc="-8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author</a:t>
            </a:r>
            <a:r>
              <a:rPr sz="1500" spc="-23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in</a:t>
            </a:r>
            <a:r>
              <a:rPr sz="1500" spc="-11" dirty="0">
                <a:latin typeface="Calibri"/>
                <a:cs typeface="Calibri"/>
              </a:rPr>
              <a:t> </a:t>
            </a:r>
            <a:r>
              <a:rPr sz="1500" spc="15" dirty="0">
                <a:latin typeface="Calibri"/>
                <a:cs typeface="Calibri"/>
              </a:rPr>
              <a:t>most</a:t>
            </a:r>
            <a:r>
              <a:rPr sz="1500" spc="-6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of</a:t>
            </a:r>
            <a:r>
              <a:rPr sz="1500" spc="-15" dirty="0">
                <a:latin typeface="Calibri"/>
                <a:cs typeface="Calibri"/>
              </a:rPr>
              <a:t> </a:t>
            </a:r>
            <a:r>
              <a:rPr sz="1500" spc="4" dirty="0">
                <a:latin typeface="Calibri"/>
                <a:cs typeface="Calibri"/>
              </a:rPr>
              <a:t>the</a:t>
            </a:r>
            <a:endParaRPr sz="1500">
              <a:latin typeface="Calibri"/>
              <a:cs typeface="Calibri"/>
            </a:endParaRPr>
          </a:p>
          <a:p>
            <a:pPr marL="517208"/>
            <a:r>
              <a:rPr sz="1500" dirty="0">
                <a:latin typeface="Calibri"/>
                <a:cs typeface="Calibri"/>
              </a:rPr>
              <a:t>papers;</a:t>
            </a:r>
            <a:r>
              <a:rPr sz="1500" spc="-41" dirty="0">
                <a:latin typeface="Calibri"/>
                <a:cs typeface="Calibri"/>
              </a:rPr>
              <a:t> </a:t>
            </a:r>
            <a:r>
              <a:rPr sz="1500" spc="19" dirty="0">
                <a:latin typeface="Calibri"/>
                <a:cs typeface="Calibri"/>
              </a:rPr>
              <a:t>……</a:t>
            </a:r>
            <a:endParaRPr sz="1500">
              <a:latin typeface="Calibri"/>
              <a:cs typeface="Calibri"/>
            </a:endParaRPr>
          </a:p>
          <a:p>
            <a:pPr>
              <a:spcBef>
                <a:spcPts val="11"/>
              </a:spcBef>
            </a:pPr>
            <a:endParaRPr sz="2288">
              <a:latin typeface="Calibri"/>
              <a:cs typeface="Calibri"/>
            </a:endParaRPr>
          </a:p>
          <a:p>
            <a:pPr marL="280988" indent="-243364">
              <a:buClr>
                <a:srgbClr val="DD8046"/>
              </a:buClr>
              <a:buSzPct val="58333"/>
              <a:buFont typeface="Wingdings"/>
              <a:buChar char=""/>
              <a:tabLst>
                <a:tab pos="280988" algn="l"/>
                <a:tab pos="281464" algn="l"/>
              </a:tabLst>
            </a:pPr>
            <a:r>
              <a:rPr i="1" spc="-23" dirty="0">
                <a:latin typeface="Calibri"/>
                <a:cs typeface="Calibri"/>
              </a:rPr>
              <a:t>Null-invariance</a:t>
            </a:r>
            <a:r>
              <a:rPr i="1" spc="255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is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an</a:t>
            </a:r>
            <a:r>
              <a:rPr spc="-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important</a:t>
            </a:r>
            <a:r>
              <a:rPr spc="-56" dirty="0">
                <a:latin typeface="Calibri"/>
                <a:cs typeface="Calibri"/>
              </a:rPr>
              <a:t> </a:t>
            </a:r>
            <a:r>
              <a:rPr spc="-8" dirty="0">
                <a:latin typeface="Calibri"/>
                <a:cs typeface="Calibri"/>
              </a:rPr>
              <a:t>property</a:t>
            </a:r>
            <a:endParaRPr>
              <a:latin typeface="Calibri"/>
              <a:cs typeface="Calibri"/>
            </a:endParaRPr>
          </a:p>
          <a:p>
            <a:pPr>
              <a:spcBef>
                <a:spcPts val="30"/>
              </a:spcBef>
              <a:buClr>
                <a:srgbClr val="DD8046"/>
              </a:buClr>
              <a:buFont typeface="Wingdings"/>
              <a:buChar char=""/>
            </a:pPr>
            <a:endParaRPr sz="2588">
              <a:latin typeface="Calibri"/>
              <a:cs typeface="Calibri"/>
            </a:endParaRPr>
          </a:p>
          <a:p>
            <a:pPr marL="280988" indent="-243364">
              <a:buClr>
                <a:srgbClr val="DD8046"/>
              </a:buClr>
              <a:buSzPct val="58333"/>
              <a:buFont typeface="Wingdings"/>
              <a:buChar char=""/>
              <a:tabLst>
                <a:tab pos="280988" algn="l"/>
                <a:tab pos="281464" algn="l"/>
              </a:tabLst>
            </a:pPr>
            <a:r>
              <a:rPr spc="-8" dirty="0">
                <a:latin typeface="Calibri"/>
                <a:cs typeface="Calibri"/>
              </a:rPr>
              <a:t>Lift,</a:t>
            </a:r>
            <a:r>
              <a:rPr spc="-11" dirty="0">
                <a:latin typeface="Calibri"/>
                <a:cs typeface="Calibri"/>
              </a:rPr>
              <a:t> </a:t>
            </a:r>
            <a:r>
              <a:rPr b="1" spc="-23" dirty="0">
                <a:latin typeface="Calibri"/>
                <a:cs typeface="Calibri"/>
              </a:rPr>
              <a:t>χ</a:t>
            </a:r>
            <a:r>
              <a:rPr sz="1744" b="1" spc="-33" baseline="26881" dirty="0">
                <a:latin typeface="Arial"/>
                <a:cs typeface="Arial"/>
              </a:rPr>
              <a:t>2</a:t>
            </a:r>
            <a:r>
              <a:rPr sz="1744" b="1" spc="180" baseline="26881" dirty="0">
                <a:latin typeface="Arial"/>
                <a:cs typeface="Arial"/>
              </a:rPr>
              <a:t> </a:t>
            </a:r>
            <a:r>
              <a:rPr spc="-4" dirty="0">
                <a:latin typeface="Calibri"/>
                <a:cs typeface="Calibri"/>
              </a:rPr>
              <a:t>and</a:t>
            </a:r>
            <a:r>
              <a:rPr spc="53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cosine</a:t>
            </a:r>
            <a:r>
              <a:rPr spc="-60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are</a:t>
            </a:r>
            <a:r>
              <a:rPr spc="-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good</a:t>
            </a:r>
            <a:r>
              <a:rPr spc="-56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measures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if</a:t>
            </a:r>
            <a:r>
              <a:rPr spc="4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null</a:t>
            </a:r>
            <a:r>
              <a:rPr spc="26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transactions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are</a:t>
            </a:r>
            <a:r>
              <a:rPr spc="-4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not</a:t>
            </a:r>
            <a:r>
              <a:rPr spc="-5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predominant</a:t>
            </a:r>
            <a:endParaRPr>
              <a:latin typeface="Calibri"/>
              <a:cs typeface="Calibri"/>
            </a:endParaRPr>
          </a:p>
          <a:p>
            <a:pPr marL="309563">
              <a:spcBef>
                <a:spcPts val="506"/>
              </a:spcBef>
            </a:pPr>
            <a:r>
              <a:rPr sz="1050" spc="-30" dirty="0">
                <a:solidFill>
                  <a:srgbClr val="93B6D2"/>
                </a:solidFill>
                <a:latin typeface="Microsoft Sans Serif"/>
                <a:cs typeface="Microsoft Sans Serif"/>
              </a:rPr>
              <a:t>🞑</a:t>
            </a:r>
            <a:r>
              <a:rPr sz="1050" spc="172" dirty="0">
                <a:solidFill>
                  <a:srgbClr val="93B6D2"/>
                </a:solidFill>
                <a:latin typeface="Microsoft Sans Serif"/>
                <a:cs typeface="Microsoft Sans Serif"/>
              </a:rPr>
              <a:t> </a:t>
            </a:r>
            <a:r>
              <a:rPr sz="1500" spc="-4" dirty="0">
                <a:latin typeface="Calibri"/>
                <a:cs typeface="Calibri"/>
              </a:rPr>
              <a:t>Otherwise,</a:t>
            </a:r>
            <a:r>
              <a:rPr sz="1500" spc="26" dirty="0">
                <a:latin typeface="Calibri"/>
                <a:cs typeface="Calibri"/>
              </a:rPr>
              <a:t> </a:t>
            </a:r>
            <a:r>
              <a:rPr sz="1500" i="1" spc="4" dirty="0">
                <a:latin typeface="Calibri"/>
                <a:cs typeface="Calibri"/>
              </a:rPr>
              <a:t>Kulczynski</a:t>
            </a:r>
            <a:r>
              <a:rPr sz="1500" i="1" spc="-56" dirty="0">
                <a:latin typeface="Calibri"/>
                <a:cs typeface="Calibri"/>
              </a:rPr>
              <a:t> </a:t>
            </a:r>
            <a:r>
              <a:rPr sz="1500" spc="8" dirty="0">
                <a:latin typeface="Calibri"/>
                <a:cs typeface="Calibri"/>
              </a:rPr>
              <a:t>+</a:t>
            </a:r>
            <a:r>
              <a:rPr sz="1500" spc="-23" dirty="0">
                <a:latin typeface="Calibri"/>
                <a:cs typeface="Calibri"/>
              </a:rPr>
              <a:t> </a:t>
            </a:r>
            <a:r>
              <a:rPr sz="1500" i="1" spc="-105" dirty="0">
                <a:latin typeface="Arial"/>
                <a:cs typeface="Arial"/>
              </a:rPr>
              <a:t>Imbalance</a:t>
            </a:r>
            <a:r>
              <a:rPr sz="1500" i="1" spc="-127" dirty="0">
                <a:latin typeface="Arial"/>
                <a:cs typeface="Arial"/>
              </a:rPr>
              <a:t> </a:t>
            </a:r>
            <a:r>
              <a:rPr sz="1500" i="1" spc="-83" dirty="0">
                <a:latin typeface="Arial"/>
                <a:cs typeface="Arial"/>
              </a:rPr>
              <a:t>Ratio</a:t>
            </a:r>
            <a:r>
              <a:rPr sz="1500" i="1" spc="-139" dirty="0">
                <a:latin typeface="Arial"/>
                <a:cs typeface="Arial"/>
              </a:rPr>
              <a:t> </a:t>
            </a:r>
            <a:r>
              <a:rPr sz="1500" spc="-105" dirty="0">
                <a:latin typeface="Microsoft Sans Serif"/>
                <a:cs typeface="Microsoft Sans Serif"/>
              </a:rPr>
              <a:t>should</a:t>
            </a:r>
            <a:r>
              <a:rPr sz="1500" spc="-49" dirty="0">
                <a:latin typeface="Microsoft Sans Serif"/>
                <a:cs typeface="Microsoft Sans Serif"/>
              </a:rPr>
              <a:t> </a:t>
            </a:r>
            <a:r>
              <a:rPr sz="1500" spc="-38" dirty="0">
                <a:latin typeface="Microsoft Sans Serif"/>
                <a:cs typeface="Microsoft Sans Serif"/>
              </a:rPr>
              <a:t>be</a:t>
            </a:r>
            <a:r>
              <a:rPr sz="1500" spc="-23" dirty="0">
                <a:latin typeface="Microsoft Sans Serif"/>
                <a:cs typeface="Microsoft Sans Serif"/>
              </a:rPr>
              <a:t> </a:t>
            </a:r>
            <a:r>
              <a:rPr sz="1500" spc="-116" dirty="0">
                <a:latin typeface="Microsoft Sans Serif"/>
                <a:cs typeface="Microsoft Sans Serif"/>
              </a:rPr>
              <a:t>used</a:t>
            </a:r>
            <a:r>
              <a:rPr sz="1500" spc="-49" dirty="0">
                <a:latin typeface="Microsoft Sans Serif"/>
                <a:cs typeface="Microsoft Sans Serif"/>
              </a:rPr>
              <a:t> to</a:t>
            </a:r>
            <a:r>
              <a:rPr sz="1500" spc="30" dirty="0">
                <a:latin typeface="Microsoft Sans Serif"/>
                <a:cs typeface="Microsoft Sans Serif"/>
              </a:rPr>
              <a:t> </a:t>
            </a:r>
            <a:r>
              <a:rPr sz="1500" spc="-60" dirty="0">
                <a:latin typeface="Microsoft Sans Serif"/>
                <a:cs typeface="Microsoft Sans Serif"/>
              </a:rPr>
              <a:t>judge</a:t>
            </a:r>
            <a:r>
              <a:rPr sz="1500" spc="-30" dirty="0">
                <a:latin typeface="Microsoft Sans Serif"/>
                <a:cs typeface="Microsoft Sans Serif"/>
              </a:rPr>
              <a:t> </a:t>
            </a:r>
            <a:r>
              <a:rPr sz="1500" spc="-86" dirty="0">
                <a:latin typeface="Microsoft Sans Serif"/>
                <a:cs typeface="Microsoft Sans Serif"/>
              </a:rPr>
              <a:t>the</a:t>
            </a:r>
            <a:r>
              <a:rPr sz="1500" spc="-30" dirty="0">
                <a:latin typeface="Microsoft Sans Serif"/>
                <a:cs typeface="Microsoft Sans Serif"/>
              </a:rPr>
              <a:t> </a:t>
            </a:r>
            <a:r>
              <a:rPr sz="1500" spc="-101" dirty="0">
                <a:latin typeface="Microsoft Sans Serif"/>
                <a:cs typeface="Microsoft Sans Serif"/>
              </a:rPr>
              <a:t>interestingness</a:t>
            </a:r>
            <a:r>
              <a:rPr sz="1500" spc="-169" dirty="0">
                <a:latin typeface="Microsoft Sans Serif"/>
                <a:cs typeface="Microsoft Sans Serif"/>
              </a:rPr>
              <a:t> </a:t>
            </a:r>
            <a:r>
              <a:rPr sz="1500" spc="19" dirty="0">
                <a:latin typeface="Microsoft Sans Serif"/>
                <a:cs typeface="Microsoft Sans Serif"/>
              </a:rPr>
              <a:t>of</a:t>
            </a:r>
            <a:r>
              <a:rPr sz="1500" spc="60" dirty="0">
                <a:latin typeface="Microsoft Sans Serif"/>
                <a:cs typeface="Microsoft Sans Serif"/>
              </a:rPr>
              <a:t> </a:t>
            </a:r>
            <a:r>
              <a:rPr sz="1500" spc="4" dirty="0">
                <a:latin typeface="Microsoft Sans Serif"/>
                <a:cs typeface="Microsoft Sans Serif"/>
              </a:rPr>
              <a:t>a</a:t>
            </a:r>
            <a:r>
              <a:rPr sz="1500" spc="8" dirty="0">
                <a:latin typeface="Microsoft Sans Serif"/>
                <a:cs typeface="Microsoft Sans Serif"/>
              </a:rPr>
              <a:t> </a:t>
            </a:r>
            <a:r>
              <a:rPr sz="1500" spc="-30" dirty="0">
                <a:latin typeface="Microsoft Sans Serif"/>
                <a:cs typeface="Microsoft Sans Serif"/>
              </a:rPr>
              <a:t>pattern</a:t>
            </a:r>
            <a:endParaRPr sz="15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0930" y="1198465"/>
            <a:ext cx="8206736" cy="45169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</TotalTime>
  <Words>4988</Words>
  <Application>Microsoft Office PowerPoint</Application>
  <PresentationFormat>On-screen Show (4:3)</PresentationFormat>
  <Paragraphs>843</Paragraphs>
  <Slides>84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6" baseType="lpstr">
      <vt:lpstr>Aptos</vt:lpstr>
      <vt:lpstr>Arial</vt:lpstr>
      <vt:lpstr>Arial MT</vt:lpstr>
      <vt:lpstr>Calibri</vt:lpstr>
      <vt:lpstr>Garamond</vt:lpstr>
      <vt:lpstr>Microsoft Sans Serif</vt:lpstr>
      <vt:lpstr>Symbol</vt:lpstr>
      <vt:lpstr>Tahoma</vt:lpstr>
      <vt:lpstr>Times New Roman</vt:lpstr>
      <vt:lpstr>Verdana</vt:lpstr>
      <vt:lpstr>Wingdings</vt:lpstr>
      <vt:lpstr>Custom Design</vt:lpstr>
      <vt:lpstr>NEIL GOGTE INSTITUTE OF TECHNOLOGY &amp; KESHAV MEMORIAL ENGINEERING COLLEGE</vt:lpstr>
      <vt:lpstr>UNIT-II</vt:lpstr>
      <vt:lpstr>PowerPoint Presentation</vt:lpstr>
      <vt:lpstr>What is frequent pattern analysis?</vt:lpstr>
      <vt:lpstr>Market Basket Analysis: A Motivating Example</vt:lpstr>
      <vt:lpstr>PowerPoint Presentation</vt:lpstr>
      <vt:lpstr>PowerPoint Presentation</vt:lpstr>
      <vt:lpstr>Basic Concepts: Frequent Patterns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`</vt:lpstr>
      <vt:lpstr>PowerPoint Presentation</vt:lpstr>
      <vt:lpstr>2.2 Frequent Itemset Mining 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FP Growth Algorithm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Mining frequent itemset using vertical data  format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Sequential Pattern Mining ( SPM )</vt:lpstr>
      <vt:lpstr>Sequence Databases</vt:lpstr>
      <vt:lpstr>What Is Sequential Pattern Mining?</vt:lpstr>
      <vt:lpstr>The Apriori Property of Sequential  Patterns</vt:lpstr>
      <vt:lpstr>GSP—Generalized Sequential Pattern  Mining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Judge if a Rule/Pattern Is Interesting?</vt:lpstr>
      <vt:lpstr>Limitation of the Support-Confidence Framework</vt:lpstr>
      <vt:lpstr>Interestingness Measure: Lift</vt:lpstr>
      <vt:lpstr>Interestingness Measure: χ2</vt:lpstr>
      <vt:lpstr>Lift and χ2 : Are They Always Good Measures?</vt:lpstr>
      <vt:lpstr>Interestingness Measures &amp; Null-Invariance</vt:lpstr>
      <vt:lpstr>Null Invariance: An Important Property</vt:lpstr>
      <vt:lpstr>Comparison of Null-Invariant Measures</vt:lpstr>
      <vt:lpstr>Imbalance Ratio with Kulczynski Measure</vt:lpstr>
      <vt:lpstr>What Measures to Choose for Effective Pattern Evaluation?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NGIT ADMIN</dc:creator>
  <cp:lastModifiedBy>Manasa</cp:lastModifiedBy>
  <cp:revision>30</cp:revision>
  <dcterms:created xsi:type="dcterms:W3CDTF">2024-03-06T08:28:13Z</dcterms:created>
  <dcterms:modified xsi:type="dcterms:W3CDTF">2024-06-12T15:32:44Z</dcterms:modified>
</cp:coreProperties>
</file>

<file path=docProps/thumbnail.jpeg>
</file>